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95" r:id="rId2"/>
    <p:sldId id="265" r:id="rId3"/>
    <p:sldId id="266" r:id="rId4"/>
    <p:sldId id="264" r:id="rId5"/>
    <p:sldId id="289" r:id="rId6"/>
    <p:sldId id="290" r:id="rId7"/>
    <p:sldId id="271" r:id="rId8"/>
    <p:sldId id="272" r:id="rId9"/>
    <p:sldId id="270" r:id="rId10"/>
    <p:sldId id="273" r:id="rId11"/>
    <p:sldId id="275" r:id="rId12"/>
    <p:sldId id="280" r:id="rId13"/>
    <p:sldId id="281" r:id="rId14"/>
    <p:sldId id="282" r:id="rId15"/>
    <p:sldId id="283" r:id="rId16"/>
    <p:sldId id="284" r:id="rId17"/>
    <p:sldId id="274" r:id="rId18"/>
    <p:sldId id="285" r:id="rId19"/>
    <p:sldId id="286" r:id="rId20"/>
    <p:sldId id="287" r:id="rId21"/>
    <p:sldId id="288" r:id="rId22"/>
    <p:sldId id="291" r:id="rId23"/>
    <p:sldId id="292" r:id="rId24"/>
    <p:sldId id="293" r:id="rId25"/>
    <p:sldId id="294" r:id="rId26"/>
  </p:sldIdLst>
  <p:sldSz cx="12192000" cy="6858000"/>
  <p:notesSz cx="6858000" cy="9144000"/>
  <p:custShowLst>
    <p:custShow name="Custom Show 1" id="0">
      <p:sldLst>
        <p:sld r:id="rId2"/>
        <p:sld r:id="rId5"/>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40000"/>
    <a:srgbClr val="9AD5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117" autoAdjust="0"/>
  </p:normalViewPr>
  <p:slideViewPr>
    <p:cSldViewPr snapToGrid="0">
      <p:cViewPr varScale="1">
        <p:scale>
          <a:sx n="41" d="100"/>
          <a:sy n="41" d="100"/>
        </p:scale>
        <p:origin x="1836" y="4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D148C-24C2-498D-94FF-1D25D62DB5A9}"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6DBC55-1838-4B3D-B083-FFD918A2266C}" type="slidenum">
              <a:rPr lang="en-US" smtClean="0"/>
              <a:t>‹#›</a:t>
            </a:fld>
            <a:endParaRPr lang="en-US"/>
          </a:p>
        </p:txBody>
      </p:sp>
    </p:spTree>
    <p:extLst>
      <p:ext uri="{BB962C8B-B14F-4D97-AF65-F5344CB8AC3E}">
        <p14:creationId xmlns:p14="http://schemas.microsoft.com/office/powerpoint/2010/main" val="835802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hbswk.hbs.edu/archive/leading-teams-setting-the-stage-for-great-performances-the-five-keys-to-successful-team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orbel" panose="020B0503020204020204" pitchFamily="34" charset="0"/>
              </a:rPr>
              <a:t>IGNORE (Animation Slide)</a:t>
            </a:r>
            <a:endParaRPr lang="en-US" dirty="0"/>
          </a:p>
        </p:txBody>
      </p:sp>
      <p:sp>
        <p:nvSpPr>
          <p:cNvPr id="4" name="Slide Number Placeholder 3"/>
          <p:cNvSpPr>
            <a:spLocks noGrp="1"/>
          </p:cNvSpPr>
          <p:nvPr>
            <p:ph type="sldNum" sz="quarter" idx="5"/>
          </p:nvPr>
        </p:nvSpPr>
        <p:spPr/>
        <p:txBody>
          <a:bodyPr/>
          <a:lstStyle/>
          <a:p>
            <a:fld id="{686DBC55-1838-4B3D-B083-FFD918A2266C}" type="slidenum">
              <a:rPr lang="en-US" smtClean="0"/>
              <a:t>2</a:t>
            </a:fld>
            <a:endParaRPr lang="en-US"/>
          </a:p>
        </p:txBody>
      </p:sp>
    </p:spTree>
    <p:extLst>
      <p:ext uri="{BB962C8B-B14F-4D97-AF65-F5344CB8AC3E}">
        <p14:creationId xmlns:p14="http://schemas.microsoft.com/office/powerpoint/2010/main" val="2360619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 main difference between a group and a team is that the team has a goal to work on, unlike the group. So, we as a team decided on a goal that is “SMART” (</a:t>
            </a:r>
            <a:r>
              <a:rPr lang="en-US" sz="1800" dirty="0">
                <a:effectLst/>
                <a:latin typeface="Calibri" panose="020F0502020204030204" pitchFamily="34" charset="0"/>
                <a:ea typeface="Calibri" panose="020F0502020204030204" pitchFamily="34" charset="0"/>
                <a:cs typeface="Arial" panose="020B0604020202020204" pitchFamily="34" charset="0"/>
              </a:rPr>
              <a:t>Specific, Measurable, Achievable, Relevant, and Time-bounded</a:t>
            </a:r>
            <a:r>
              <a:rPr lang="en-US" sz="1800" dirty="0">
                <a:effectLst/>
                <a:latin typeface="Times New Roman" panose="02020603050405020304" pitchFamily="18" charset="0"/>
                <a:ea typeface="Times New Roman" panose="02020603050405020304" pitchFamily="18" charset="0"/>
              </a:rPr>
              <a:t>) and worked on it as a team. Also, to get the best work from the team we avoided using individual work and focused on working together. (</a:t>
            </a:r>
            <a:r>
              <a:rPr lang="en-US" sz="1800" dirty="0" err="1">
                <a:effectLst/>
                <a:latin typeface="Times New Roman" panose="02020603050405020304" pitchFamily="18" charset="0"/>
                <a:ea typeface="Times New Roman" panose="02020603050405020304" pitchFamily="18" charset="0"/>
              </a:rPr>
              <a:t>DeakinCo</a:t>
            </a:r>
            <a:r>
              <a:rPr lang="en-US" sz="1800" dirty="0">
                <a:effectLst/>
                <a:latin typeface="Times New Roman" panose="02020603050405020304" pitchFamily="18" charset="0"/>
                <a:ea typeface="Times New Roman" panose="02020603050405020304" pitchFamily="18" charset="0"/>
              </a:rPr>
              <a:t>., 2017)</a:t>
            </a:r>
            <a:endParaRPr lang="en-US" sz="1800" dirty="0"/>
          </a:p>
        </p:txBody>
      </p:sp>
      <p:sp>
        <p:nvSpPr>
          <p:cNvPr id="4" name="Slide Number Placeholder 3"/>
          <p:cNvSpPr>
            <a:spLocks noGrp="1"/>
          </p:cNvSpPr>
          <p:nvPr>
            <p:ph type="sldNum" sz="quarter" idx="5"/>
          </p:nvPr>
        </p:nvSpPr>
        <p:spPr/>
        <p:txBody>
          <a:bodyPr/>
          <a:lstStyle/>
          <a:p>
            <a:fld id="{686DBC55-1838-4B3D-B083-FFD918A2266C}" type="slidenum">
              <a:rPr lang="en-US" smtClean="0"/>
              <a:t>11</a:t>
            </a:fld>
            <a:endParaRPr lang="en-US"/>
          </a:p>
        </p:txBody>
      </p:sp>
    </p:spTree>
    <p:extLst>
      <p:ext uri="{BB962C8B-B14F-4D97-AF65-F5344CB8AC3E}">
        <p14:creationId xmlns:p14="http://schemas.microsoft.com/office/powerpoint/2010/main" val="32909682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Sharing ideas and information between team members is a must, but sometimes we see group members that deny the ideas that are not suggested to them. Which causes others in the group to stop sharing ideas and feel like they are not necessary for the group. So, any suggested idea should be noted and written then the team will think and decide if that idea is suitable. (</a:t>
            </a:r>
            <a:r>
              <a:rPr lang="en-US" sz="18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DeakinCo</a:t>
            </a: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2017)</a:t>
            </a:r>
            <a:endParaRPr lang="en-US" sz="1800" b="1"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12</a:t>
            </a:fld>
            <a:endParaRPr lang="en-US"/>
          </a:p>
        </p:txBody>
      </p:sp>
    </p:spTree>
    <p:extLst>
      <p:ext uri="{BB962C8B-B14F-4D97-AF65-F5344CB8AC3E}">
        <p14:creationId xmlns:p14="http://schemas.microsoft.com/office/powerpoint/2010/main" val="3685043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6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Usually working in a comfortable area bring new ideas and efficient ones unlike working under stiffness. So, adding some sense of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humour</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between the team members will make the team more active and will increase the bond between the members.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DeakinCo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2017)</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13</a:t>
            </a:fld>
            <a:endParaRPr lang="en-US"/>
          </a:p>
        </p:txBody>
      </p:sp>
    </p:spTree>
    <p:extLst>
      <p:ext uri="{BB962C8B-B14F-4D97-AF65-F5344CB8AC3E}">
        <p14:creationId xmlns:p14="http://schemas.microsoft.com/office/powerpoint/2010/main" val="2045014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 normal teams, the members usually have various skills so the team should ask his team member who might be more professional than him. Also, he should accept constructive criticism from others and don’t look at it as if it was insulting. (</a:t>
            </a:r>
            <a:r>
              <a:rPr lang="en-US" sz="18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DeakinCo</a:t>
            </a: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2017)</a:t>
            </a:r>
            <a:endParaRPr lang="en-US" sz="1800" b="1"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14</a:t>
            </a:fld>
            <a:endParaRPr lang="en-US"/>
          </a:p>
        </p:txBody>
      </p:sp>
    </p:spTree>
    <p:extLst>
      <p:ext uri="{BB962C8B-B14F-4D97-AF65-F5344CB8AC3E}">
        <p14:creationId xmlns:p14="http://schemas.microsoft.com/office/powerpoint/2010/main" val="786043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 team leader should have some essential characteristics, such as being, an active listener, confident, positive, committed, honest, integrity and having a future vision. And all these characteristics are hard to be acquired so the team leader should be given to the person who has almost all those characteristics. (</a:t>
            </a:r>
            <a:r>
              <a:rPr lang="en-US" sz="18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DeakinCo</a:t>
            </a:r>
            <a:r>
              <a:rPr lang="en-US" sz="18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2017)</a:t>
            </a:r>
            <a:endParaRPr lang="en-US" sz="1800" b="1"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15</a:t>
            </a:fld>
            <a:endParaRPr lang="en-US"/>
          </a:p>
        </p:txBody>
      </p:sp>
    </p:spTree>
    <p:extLst>
      <p:ext uri="{BB962C8B-B14F-4D97-AF65-F5344CB8AC3E}">
        <p14:creationId xmlns:p14="http://schemas.microsoft.com/office/powerpoint/2010/main" val="1534264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rtl="0">
              <a:lnSpc>
                <a:spcPct val="107000"/>
              </a:lnSpc>
              <a:spcBef>
                <a:spcPts val="0"/>
              </a:spcBef>
              <a:spcAft>
                <a:spcPts val="800"/>
              </a:spcAft>
              <a:buFont typeface="Symbol" panose="05050102010706020507" pitchFamily="18" charset="2"/>
              <a:buNone/>
            </a:pPr>
            <a:r>
              <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(Barron, 2022; Mind Tools, 2019)</a:t>
            </a:r>
          </a:p>
          <a:p>
            <a:pPr marL="0" marR="0" lvl="0" indent="0" rtl="0">
              <a:lnSpc>
                <a:spcPct val="107000"/>
              </a:lnSpc>
              <a:spcBef>
                <a:spcPts val="0"/>
              </a:spcBef>
              <a:spcAft>
                <a:spcPts val="800"/>
              </a:spcAft>
              <a:buFont typeface="Symbol" panose="05050102010706020507" pitchFamily="18" charset="2"/>
              <a:buNone/>
            </a:pPr>
            <a:endPar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endParaRPr>
          </a:p>
          <a:p>
            <a:pPr marL="342900" marR="0" lvl="0" indent="-342900" rtl="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Weak leadership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This happens when the team lacks a strong leader, some members will not perform their tasks seriously, and others will feel that they are left out without getting their roles specified clearly. That’s all result conflicts and lack of direction.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Excessive Deference to Authority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This situation happens when team members are more concerned with pleasing the leader rather than reaching their goal. thus, group members might hold back their own opinion to prevent any possible conflict with the leader.</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Overly Competitive Environment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When the members of the group become too competitive, that lead to an unhealthy work dynamic. As a consequence, they may refuse to corporate and help each other or they might lose the feeling of working toward the same goal.</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Groupthink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Groupthink occurs when group members become more interested in reaching a mutual agreement rather than exploring alternative options. This might decrease the probability of finding creative solutions which could be more suitable.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Large Team size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Harvard team dynamics expert, J Richard Hackman, who studied team dynamics for decades, </a:t>
            </a:r>
            <a:r>
              <a:rPr lang="en-US" sz="1800" b="1" u="sng"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hlinkClick r:id="rId3"/>
              </a:rPr>
              <a:t>says</a:t>
            </a: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"My rule of thumb is that no work team should have membership in the double digits (and my preferred size is six), since our research has shown that the number of performance problems a team encounters increases exponentially as team size increases.“</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Fear of Being Judged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Some team members are sensitive to criticism so they hold back their opinions and ideas and do not share any of it. This prevent the team from finding better solutions to the problem in hand.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Free riding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Some team members taking it easy to rely on other members to achieve their tasks.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a:lnSpc>
                <a:spcPct val="107000"/>
              </a:lnSpc>
              <a:spcBef>
                <a:spcPts val="0"/>
              </a:spcBef>
              <a:spcAft>
                <a:spcPts val="800"/>
              </a:spcAft>
              <a:buFont typeface="Symbol" panose="05050102010706020507" pitchFamily="18" charset="2"/>
              <a:buChar char=""/>
            </a:pPr>
            <a:r>
              <a:rPr lang="en-US" sz="18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Negative behaviors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 Aggressiveness, negativity, credit-seeking and even joking in the wrong time are considered disturbance behaviors.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16</a:t>
            </a:fld>
            <a:endParaRPr lang="en-US"/>
          </a:p>
        </p:txBody>
      </p:sp>
    </p:spTree>
    <p:extLst>
      <p:ext uri="{BB962C8B-B14F-4D97-AF65-F5344CB8AC3E}">
        <p14:creationId xmlns:p14="http://schemas.microsoft.com/office/powerpoint/2010/main" val="6722967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To have the ability to notice any changes with any of the team members’ behaviors that have a negative impact on the group’s productivity and efficiency.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This calls to provide feedback to that team member as soon as possible, and to encourage them to improve on those behaviors and to help in increasing the team’s productivity. (Guthrie, n.d.; Mind Tools, 2019)</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You also must encourage the team to have open discussions when any conflict occurs which will help the team to return to their positive team dynamics.</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17</a:t>
            </a:fld>
            <a:endParaRPr lang="en-US"/>
          </a:p>
        </p:txBody>
      </p:sp>
    </p:spTree>
    <p:extLst>
      <p:ext uri="{BB962C8B-B14F-4D97-AF65-F5344CB8AC3E}">
        <p14:creationId xmlns:p14="http://schemas.microsoft.com/office/powerpoint/2010/main" val="117297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For a team to be successful, it must have a clear vision on what the end goal is and how they are going to reach it, and this requires that each member in the team knows what their roles and responsibilities as soon as the team gets formed. (Guthrie, n.d.; Mind Tools, 2019)</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18</a:t>
            </a:fld>
            <a:endParaRPr lang="en-US"/>
          </a:p>
        </p:txBody>
      </p:sp>
    </p:spTree>
    <p:extLst>
      <p:ext uri="{BB962C8B-B14F-4D97-AF65-F5344CB8AC3E}">
        <p14:creationId xmlns:p14="http://schemas.microsoft.com/office/powerpoint/2010/main" val="373458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Breaking down the barriers between team members and knowing each other cannot be done overnight, but by regularly conducting ice-breaker activities and team building exercises can help in bridging the gap between team members faster and it will help in building strong relationships and strong team dynamics in the team. (Guthrie, n.d.; Mind Tools, 2019)</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19</a:t>
            </a:fld>
            <a:endParaRPr lang="en-US"/>
          </a:p>
        </p:txBody>
      </p:sp>
    </p:spTree>
    <p:extLst>
      <p:ext uri="{BB962C8B-B14F-4D97-AF65-F5344CB8AC3E}">
        <p14:creationId xmlns:p14="http://schemas.microsoft.com/office/powerpoint/2010/main" val="1909387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Open discussions and effective communication are essential for any successful team to ensure clear communication between all team members. This includes all forms of communication including verbal, non-verbal, written, </a:t>
            </a:r>
            <a:r>
              <a:rPr lang="en-US" sz="1800" dirty="0" err="1">
                <a:effectLst/>
                <a:latin typeface="Times New Roman" panose="02020603050405020304" pitchFamily="18" charset="0"/>
                <a:ea typeface="Calibri" panose="020F0502020204030204" pitchFamily="34" charset="0"/>
                <a:cs typeface="Arial" panose="020B0604020202020204" pitchFamily="34" charset="0"/>
              </a:rPr>
              <a:t>etc</a:t>
            </a:r>
            <a:r>
              <a:rPr lang="en-US" sz="1800" dirty="0">
                <a:effectLst/>
                <a:latin typeface="Times New Roman" panose="02020603050405020304" pitchFamily="18" charset="0"/>
                <a:ea typeface="Calibri" panose="020F0502020204030204" pitchFamily="34" charset="0"/>
                <a:cs typeface="Arial" panose="020B0604020202020204" pitchFamily="34" charset="0"/>
              </a:rPr>
              <a:t>… </a:t>
            </a:r>
          </a:p>
          <a:p>
            <a:pPr marL="45720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Effective communication requires having regular feedback to ensure that the message was received and understood. Also, keeping team members in the loop and letting them in on any updates that happens will help in making them feel more included. (Guthrie, n.d.; Mind Tools, 2019)</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20</a:t>
            </a:fld>
            <a:endParaRPr lang="en-US"/>
          </a:p>
        </p:txBody>
      </p:sp>
    </p:spTree>
    <p:extLst>
      <p:ext uri="{BB962C8B-B14F-4D97-AF65-F5344CB8AC3E}">
        <p14:creationId xmlns:p14="http://schemas.microsoft.com/office/powerpoint/2010/main" val="3361443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orbel" panose="020B0503020204020204" pitchFamily="34" charset="0"/>
              </a:rPr>
              <a:t>IGNORE (Animation Slide)</a:t>
            </a:r>
            <a:endParaRPr lang="en-US" dirty="0"/>
          </a:p>
        </p:txBody>
      </p:sp>
      <p:sp>
        <p:nvSpPr>
          <p:cNvPr id="4" name="Slide Number Placeholder 3"/>
          <p:cNvSpPr>
            <a:spLocks noGrp="1"/>
          </p:cNvSpPr>
          <p:nvPr>
            <p:ph type="sldNum" sz="quarter" idx="5"/>
          </p:nvPr>
        </p:nvSpPr>
        <p:spPr/>
        <p:txBody>
          <a:bodyPr/>
          <a:lstStyle/>
          <a:p>
            <a:fld id="{686DBC55-1838-4B3D-B083-FFD918A2266C}" type="slidenum">
              <a:rPr lang="en-US" smtClean="0"/>
              <a:t>3</a:t>
            </a:fld>
            <a:endParaRPr lang="en-US"/>
          </a:p>
        </p:txBody>
      </p:sp>
    </p:spTree>
    <p:extLst>
      <p:ext uri="{BB962C8B-B14F-4D97-AF65-F5344CB8AC3E}">
        <p14:creationId xmlns:p14="http://schemas.microsoft.com/office/powerpoint/2010/main" val="6884900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As a member of the team, you must know everything that is going on that relates to your team. You also must keep your attention on any warning signs or red flags that might appear when working in the team that shows that your team has poor group dynamics. (Guthrie, n.d.; Mind Tools, 2019)</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21</a:t>
            </a:fld>
            <a:endParaRPr lang="en-US"/>
          </a:p>
        </p:txBody>
      </p:sp>
    </p:spTree>
    <p:extLst>
      <p:ext uri="{BB962C8B-B14F-4D97-AF65-F5344CB8AC3E}">
        <p14:creationId xmlns:p14="http://schemas.microsoft.com/office/powerpoint/2010/main" val="3427169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Woohoo! Another activity... Hmm... what is about this time?!</a:t>
            </a:r>
          </a:p>
        </p:txBody>
      </p:sp>
      <p:sp>
        <p:nvSpPr>
          <p:cNvPr id="4" name="Slide Number Placeholder 3"/>
          <p:cNvSpPr>
            <a:spLocks noGrp="1"/>
          </p:cNvSpPr>
          <p:nvPr>
            <p:ph type="sldNum" sz="quarter" idx="5"/>
          </p:nvPr>
        </p:nvSpPr>
        <p:spPr/>
        <p:txBody>
          <a:bodyPr/>
          <a:lstStyle/>
          <a:p>
            <a:fld id="{686DBC55-1838-4B3D-B083-FFD918A2266C}" type="slidenum">
              <a:rPr lang="en-US" smtClean="0"/>
              <a:t>22</a:t>
            </a:fld>
            <a:endParaRPr lang="en-US"/>
          </a:p>
        </p:txBody>
      </p:sp>
    </p:spTree>
    <p:extLst>
      <p:ext uri="{BB962C8B-B14F-4D97-AF65-F5344CB8AC3E}">
        <p14:creationId xmlns:p14="http://schemas.microsoft.com/office/powerpoint/2010/main" val="3998146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You are not allowed to use any other stationary or equipment other than the ones that are provided by the instructor. Once the activity begins, verbal communication will not be allowed. Each of you may use only one hand while doing the challenge. Good </a:t>
            </a:r>
            <a:r>
              <a:rPr lang="en-US" sz="1800">
                <a:effectLst/>
                <a:latin typeface="Times New Roman" panose="02020603050405020304" pitchFamily="18" charset="0"/>
                <a:ea typeface="Calibri" panose="020F0502020204030204" pitchFamily="34" charset="0"/>
                <a:cs typeface="Arial" panose="020B0604020202020204" pitchFamily="34" charset="0"/>
              </a:rPr>
              <a:t>luck</a:t>
            </a:r>
            <a:r>
              <a:rPr lang="en-US" sz="1800" smtClean="0">
                <a:effectLst/>
                <a:latin typeface="Times New Roman" panose="02020603050405020304" pitchFamily="18" charset="0"/>
                <a:ea typeface="Calibri" panose="020F0502020204030204" pitchFamily="34" charset="0"/>
                <a:cs typeface="Arial" panose="020B0604020202020204" pitchFamily="34" charset="0"/>
              </a:rPr>
              <a:t>!</a:t>
            </a:r>
          </a:p>
          <a:p>
            <a:pPr marL="685800" marR="0">
              <a:lnSpc>
                <a:spcPct val="107000"/>
              </a:lnSpc>
              <a:spcBef>
                <a:spcPts val="0"/>
              </a:spcBef>
              <a:spcAft>
                <a:spcPts val="800"/>
              </a:spcAft>
            </a:pPr>
            <a:endParaRPr lang="en-US" sz="1800" dirty="0" smtClean="0">
              <a:effectLst/>
              <a:latin typeface="Times New Roman" panose="02020603050405020304" pitchFamily="18" charset="0"/>
              <a:ea typeface="Calibri" panose="020F0502020204030204" pitchFamily="34" charset="0"/>
              <a:cs typeface="Arial" panose="020B0604020202020204" pitchFamily="34" charset="0"/>
            </a:endParaRPr>
          </a:p>
          <a:p>
            <a:pPr lvl="0" rtl="0"/>
            <a:r>
              <a:rPr lang="en-US" sz="1200" b="1" kern="1200" dirty="0" smtClean="0">
                <a:solidFill>
                  <a:schemeClr val="tx1"/>
                </a:solidFill>
                <a:effectLst/>
                <a:latin typeface="+mn-lt"/>
                <a:ea typeface="+mn-ea"/>
                <a:cs typeface="+mn-cs"/>
              </a:rPr>
              <a:t>Instructions for the instructor: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Firstly, to meet with the team leaders, and to explain their task and all of the rules that they have to follow. To monitor the progress and the difficulties that each team witnessed to be able to give them feedback to improve on their teamwork skills. Also, to answer any questions that they may have, and to keep track of the time, and to make sure that everyone is following the rules correctly. </a:t>
            </a:r>
          </a:p>
          <a:p>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Objective: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enhance their teamwork skills, and their non-verbal communication skills as well.</a:t>
            </a:r>
          </a:p>
          <a:p>
            <a:pPr marL="6858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23</a:t>
            </a:fld>
            <a:endParaRPr lang="en-US"/>
          </a:p>
        </p:txBody>
      </p:sp>
    </p:spTree>
    <p:extLst>
      <p:ext uri="{BB962C8B-B14F-4D97-AF65-F5344CB8AC3E}">
        <p14:creationId xmlns:p14="http://schemas.microsoft.com/office/powerpoint/2010/main" val="22031461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580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You are not allowed to use any other stationary or equipment other than the ones that are provided by the instructor. Once the activity begins, verbal communication will not be allowed. Each of you may use only one hand while doing the challenge. Good luck!</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24</a:t>
            </a:fld>
            <a:endParaRPr lang="en-US"/>
          </a:p>
        </p:txBody>
      </p:sp>
    </p:spTree>
    <p:extLst>
      <p:ext uri="{BB962C8B-B14F-4D97-AF65-F5344CB8AC3E}">
        <p14:creationId xmlns:p14="http://schemas.microsoft.com/office/powerpoint/2010/main" val="122881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25</a:t>
            </a:fld>
            <a:endParaRPr lang="en-US"/>
          </a:p>
        </p:txBody>
      </p:sp>
    </p:spTree>
    <p:extLst>
      <p:ext uri="{BB962C8B-B14F-4D97-AF65-F5344CB8AC3E}">
        <p14:creationId xmlns:p14="http://schemas.microsoft.com/office/powerpoint/2010/main" val="1802609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orbel" panose="020B0503020204020204" pitchFamily="34" charset="0"/>
              </a:rPr>
              <a:t>IGNORE (Animation Slide)</a:t>
            </a:r>
            <a:endParaRPr lang="en-US" dirty="0"/>
          </a:p>
        </p:txBody>
      </p:sp>
      <p:sp>
        <p:nvSpPr>
          <p:cNvPr id="4" name="Slide Number Placeholder 3"/>
          <p:cNvSpPr>
            <a:spLocks noGrp="1"/>
          </p:cNvSpPr>
          <p:nvPr>
            <p:ph type="sldNum" sz="quarter" idx="5"/>
          </p:nvPr>
        </p:nvSpPr>
        <p:spPr/>
        <p:txBody>
          <a:bodyPr/>
          <a:lstStyle/>
          <a:p>
            <a:fld id="{686DBC55-1838-4B3D-B083-FFD918A2266C}" type="slidenum">
              <a:rPr lang="en-US" smtClean="0"/>
              <a:t>4</a:t>
            </a:fld>
            <a:endParaRPr lang="en-US"/>
          </a:p>
        </p:txBody>
      </p:sp>
    </p:spTree>
    <p:extLst>
      <p:ext uri="{BB962C8B-B14F-4D97-AF65-F5344CB8AC3E}">
        <p14:creationId xmlns:p14="http://schemas.microsoft.com/office/powerpoint/2010/main" val="2500991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Let's us begin they day with an activity!</a:t>
            </a:r>
          </a:p>
        </p:txBody>
      </p:sp>
      <p:sp>
        <p:nvSpPr>
          <p:cNvPr id="4" name="Slide Number Placeholder 3"/>
          <p:cNvSpPr>
            <a:spLocks noGrp="1"/>
          </p:cNvSpPr>
          <p:nvPr>
            <p:ph type="sldNum" sz="quarter" idx="5"/>
          </p:nvPr>
        </p:nvSpPr>
        <p:spPr/>
        <p:txBody>
          <a:bodyPr/>
          <a:lstStyle/>
          <a:p>
            <a:fld id="{686DBC55-1838-4B3D-B083-FFD918A2266C}" type="slidenum">
              <a:rPr lang="en-US" smtClean="0"/>
              <a:t>5</a:t>
            </a:fld>
            <a:endParaRPr lang="en-US"/>
          </a:p>
        </p:txBody>
      </p:sp>
    </p:spTree>
    <p:extLst>
      <p:ext uri="{BB962C8B-B14F-4D97-AF65-F5344CB8AC3E}">
        <p14:creationId xmlns:p14="http://schemas.microsoft.com/office/powerpoint/2010/main" val="3266812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rtl="0">
              <a:lnSpc>
                <a:spcPct val="107000"/>
              </a:lnSpc>
              <a:spcBef>
                <a:spcPts val="0"/>
              </a:spcBef>
              <a:spcAft>
                <a:spcPts val="0"/>
              </a:spcAft>
              <a:buFont typeface="Times New Roman" panose="02020603050405020304" pitchFamily="18" charset="0"/>
              <a:buNone/>
            </a:pPr>
            <a:r>
              <a:rPr lang="en-US" sz="1800" dirty="0">
                <a:effectLst/>
                <a:latin typeface="Times New Roman" panose="02020603050405020304" pitchFamily="18" charset="0"/>
                <a:ea typeface="Calibri" panose="020F0502020204030204" pitchFamily="34" charset="0"/>
                <a:cs typeface="Arial" panose="020B0604020202020204" pitchFamily="34" charset="0"/>
              </a:rPr>
              <a:t>All team members must plan and then work together to find a way to build the tallest and steadiest tower that is built out of spaghetti and tape and has the piece of marshmallow on the top of the tower.</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US" sz="1800" dirty="0">
                <a:effectLst/>
                <a:latin typeface="Times New Roman" panose="02020603050405020304" pitchFamily="18" charset="0"/>
                <a:ea typeface="Calibri" panose="020F0502020204030204" pitchFamily="34" charset="0"/>
                <a:cs typeface="Arial" panose="020B0604020202020204" pitchFamily="34" charset="0"/>
              </a:rPr>
              <a:t>The usage of any other stationary or equipment is prohibited. Good luck</a:t>
            </a:r>
            <a:r>
              <a:rPr lang="en-US" sz="1800" dirty="0" smtClean="0">
                <a:effectLst/>
                <a:latin typeface="Times New Roman" panose="02020603050405020304" pitchFamily="18" charset="0"/>
                <a:ea typeface="Calibri" panose="020F0502020204030204" pitchFamily="34" charset="0"/>
                <a:cs typeface="Arial" panose="020B0604020202020204" pitchFamily="34" charset="0"/>
              </a:rPr>
              <a:t>!</a:t>
            </a:r>
          </a:p>
          <a:p>
            <a:pPr lvl="0" rtl="0"/>
            <a:r>
              <a:rPr lang="en-US" sz="1200" b="1" kern="1200" dirty="0" smtClean="0">
                <a:solidFill>
                  <a:schemeClr val="tx1"/>
                </a:solidFill>
                <a:effectLst/>
                <a:latin typeface="+mn-lt"/>
                <a:ea typeface="+mn-ea"/>
                <a:cs typeface="+mn-cs"/>
              </a:rPr>
              <a:t>Instructions for the instructor:</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monitor the progress and the difficulties that each team witnessed to be able to effectively connect their experience in this challenge as examples that will be taken with the topic of team dynamics later on. Also, to answer any questions that they may have, and to keep track of the time, and to make sure that everyone is following the rules correctly.</a:t>
            </a:r>
          </a:p>
          <a:p>
            <a:r>
              <a:rPr lang="en-US" sz="1200" kern="1200" dirty="0" smtClean="0">
                <a:solidFill>
                  <a:schemeClr val="tx1"/>
                </a:solidFill>
                <a:effectLst/>
                <a:latin typeface="+mn-lt"/>
                <a:ea typeface="+mn-ea"/>
                <a:cs typeface="+mn-cs"/>
              </a:rPr>
              <a:t> </a:t>
            </a:r>
          </a:p>
          <a:p>
            <a:pPr lvl="0"/>
            <a:r>
              <a:rPr lang="en-US" sz="1200" b="1" kern="1200" dirty="0" smtClean="0">
                <a:solidFill>
                  <a:schemeClr val="tx1"/>
                </a:solidFill>
                <a:effectLst/>
                <a:latin typeface="+mn-lt"/>
                <a:ea typeface="+mn-ea"/>
                <a:cs typeface="+mn-cs"/>
              </a:rPr>
              <a:t>Objective: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activity will work as an ice-breaker for team members to get to know each other, and for the instructor to gather some notes about each team to help them improve on them in the next challenge for the team to be as effective as possible.</a:t>
            </a:r>
          </a:p>
          <a:p>
            <a:pPr marL="0" marR="0" lvl="0" indent="0" rtl="0">
              <a:lnSpc>
                <a:spcPct val="107000"/>
              </a:lnSpc>
              <a:spcBef>
                <a:spcPts val="0"/>
              </a:spcBef>
              <a:spcAft>
                <a:spcPts val="0"/>
              </a:spcAft>
              <a:buFont typeface="Times New Roman" panose="02020603050405020304" pitchFamily="18" charset="0"/>
              <a:buNone/>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86DBC55-1838-4B3D-B083-FFD918A2266C}" type="slidenum">
              <a:rPr lang="en-US" smtClean="0"/>
              <a:t>6</a:t>
            </a:fld>
            <a:endParaRPr lang="en-US"/>
          </a:p>
        </p:txBody>
      </p:sp>
    </p:spTree>
    <p:extLst>
      <p:ext uri="{BB962C8B-B14F-4D97-AF65-F5344CB8AC3E}">
        <p14:creationId xmlns:p14="http://schemas.microsoft.com/office/powerpoint/2010/main" val="89734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orbel" panose="020B0503020204020204" pitchFamily="34" charset="0"/>
              </a:rPr>
              <a:t>IGNORE (Animation Slide)</a:t>
            </a:r>
            <a:endParaRPr lang="en-US" dirty="0"/>
          </a:p>
        </p:txBody>
      </p:sp>
      <p:sp>
        <p:nvSpPr>
          <p:cNvPr id="4" name="Slide Number Placeholder 3"/>
          <p:cNvSpPr>
            <a:spLocks noGrp="1"/>
          </p:cNvSpPr>
          <p:nvPr>
            <p:ph type="sldNum" sz="quarter" idx="5"/>
          </p:nvPr>
        </p:nvSpPr>
        <p:spPr/>
        <p:txBody>
          <a:bodyPr/>
          <a:lstStyle/>
          <a:p>
            <a:fld id="{686DBC55-1838-4B3D-B083-FFD918A2266C}" type="slidenum">
              <a:rPr lang="en-US" smtClean="0"/>
              <a:t>7</a:t>
            </a:fld>
            <a:endParaRPr lang="en-US"/>
          </a:p>
        </p:txBody>
      </p:sp>
    </p:spTree>
    <p:extLst>
      <p:ext uri="{BB962C8B-B14F-4D97-AF65-F5344CB8AC3E}">
        <p14:creationId xmlns:p14="http://schemas.microsoft.com/office/powerpoint/2010/main" val="11385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orbel" panose="020B0503020204020204" pitchFamily="34" charset="0"/>
              </a:rPr>
              <a:t>IGNORE (Animation Slide)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86DBC55-1838-4B3D-B083-FFD918A2266C}" type="slidenum">
              <a:rPr lang="en-US" smtClean="0"/>
              <a:t>8</a:t>
            </a:fld>
            <a:endParaRPr lang="en-US"/>
          </a:p>
        </p:txBody>
      </p:sp>
    </p:spTree>
    <p:extLst>
      <p:ext uri="{BB962C8B-B14F-4D97-AF65-F5344CB8AC3E}">
        <p14:creationId xmlns:p14="http://schemas.microsoft.com/office/powerpoint/2010/main" val="214901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orbel" panose="020B0503020204020204" pitchFamily="34" charset="0"/>
              </a:rPr>
              <a:t>We use these team dynamics whenever we are interacting with the team whether it was on a daily basis, or any kind of shared work that requires the direct interaction between them.</a:t>
            </a:r>
          </a:p>
          <a:p>
            <a:endParaRPr lang="en-US" dirty="0"/>
          </a:p>
        </p:txBody>
      </p:sp>
      <p:sp>
        <p:nvSpPr>
          <p:cNvPr id="4" name="Slide Number Placeholder 3"/>
          <p:cNvSpPr>
            <a:spLocks noGrp="1"/>
          </p:cNvSpPr>
          <p:nvPr>
            <p:ph type="sldNum" sz="quarter" idx="5"/>
          </p:nvPr>
        </p:nvSpPr>
        <p:spPr/>
        <p:txBody>
          <a:bodyPr/>
          <a:lstStyle/>
          <a:p>
            <a:fld id="{686DBC55-1838-4B3D-B083-FFD918A2266C}" type="slidenum">
              <a:rPr lang="en-US" smtClean="0"/>
              <a:t>9</a:t>
            </a:fld>
            <a:endParaRPr lang="en-US"/>
          </a:p>
        </p:txBody>
      </p:sp>
    </p:spTree>
    <p:extLst>
      <p:ext uri="{BB962C8B-B14F-4D97-AF65-F5344CB8AC3E}">
        <p14:creationId xmlns:p14="http://schemas.microsoft.com/office/powerpoint/2010/main" val="1771075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latin typeface="Corbel" panose="020B0503020204020204" pitchFamily="34" charset="0"/>
              </a:rPr>
              <a:t>The top five characteristics of winning team dynamics are the following:</a:t>
            </a:r>
            <a:endParaRPr lang="en-US" dirty="0"/>
          </a:p>
        </p:txBody>
      </p:sp>
      <p:sp>
        <p:nvSpPr>
          <p:cNvPr id="4" name="Slide Number Placeholder 3"/>
          <p:cNvSpPr>
            <a:spLocks noGrp="1"/>
          </p:cNvSpPr>
          <p:nvPr>
            <p:ph type="sldNum" sz="quarter" idx="5"/>
          </p:nvPr>
        </p:nvSpPr>
        <p:spPr/>
        <p:txBody>
          <a:bodyPr/>
          <a:lstStyle/>
          <a:p>
            <a:fld id="{686DBC55-1838-4B3D-B083-FFD918A2266C}" type="slidenum">
              <a:rPr lang="en-US" smtClean="0"/>
              <a:t>10</a:t>
            </a:fld>
            <a:endParaRPr lang="en-US"/>
          </a:p>
        </p:txBody>
      </p:sp>
    </p:spTree>
    <p:extLst>
      <p:ext uri="{BB962C8B-B14F-4D97-AF65-F5344CB8AC3E}">
        <p14:creationId xmlns:p14="http://schemas.microsoft.com/office/powerpoint/2010/main" val="2048919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2A376A-FFC6-A06A-37CB-B74089599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B3F75E90-90A4-D558-EBFC-1A997AA413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37A2A3E-CB99-DEDB-4453-8DAD6171896F}"/>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5" name="Footer Placeholder 4">
            <a:extLst>
              <a:ext uri="{FF2B5EF4-FFF2-40B4-BE49-F238E27FC236}">
                <a16:creationId xmlns="" xmlns:a16="http://schemas.microsoft.com/office/drawing/2014/main" id="{D17E3F68-1881-B4B7-442F-87A987A0D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FD3BE52-7688-9219-F52C-E8BF81F16C74}"/>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3385499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E8EC92-C4DF-8225-A8E9-C197B9FEAD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81B0E204-8C4B-0FD3-3BD5-6352D7F881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BC611C88-84DD-CC6A-1A7B-D405CA730FF7}"/>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5" name="Footer Placeholder 4">
            <a:extLst>
              <a:ext uri="{FF2B5EF4-FFF2-40B4-BE49-F238E27FC236}">
                <a16:creationId xmlns="" xmlns:a16="http://schemas.microsoft.com/office/drawing/2014/main" id="{918C3063-B538-0EBA-9960-7A2CD0E509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457737F-205A-9FFA-D657-53C7969710DA}"/>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52866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F337B781-9409-9EA8-17FD-7117BC8B56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4B95C944-C772-633B-12DE-DFC5B7961D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DDF3584D-19C2-9837-B334-5977CBBF7BF8}"/>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5" name="Footer Placeholder 4">
            <a:extLst>
              <a:ext uri="{FF2B5EF4-FFF2-40B4-BE49-F238E27FC236}">
                <a16:creationId xmlns="" xmlns:a16="http://schemas.microsoft.com/office/drawing/2014/main" id="{92D88BF5-5291-A292-45DA-D7FD96AE4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7F0E7D25-DF15-259F-7674-37E5C8CD7AF0}"/>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361229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80326A-9CED-6898-4762-87F023ECD0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B3F387A-4481-9F7D-C23F-875672BA5B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14E821D-95A6-6830-E104-712D74E76860}"/>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5" name="Footer Placeholder 4">
            <a:extLst>
              <a:ext uri="{FF2B5EF4-FFF2-40B4-BE49-F238E27FC236}">
                <a16:creationId xmlns="" xmlns:a16="http://schemas.microsoft.com/office/drawing/2014/main" id="{2EF61E30-0C45-6AAD-87F3-3E30191C1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B20BB67-D415-04D6-E995-8C5A5784CD5B}"/>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1006883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43DB6F-535D-3392-54F1-CC99EAAE95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DCF52312-CB6C-13BD-AC28-64092BB81D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68A9EFEE-4061-D8E6-6188-FD6CCB58DFC7}"/>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5" name="Footer Placeholder 4">
            <a:extLst>
              <a:ext uri="{FF2B5EF4-FFF2-40B4-BE49-F238E27FC236}">
                <a16:creationId xmlns="" xmlns:a16="http://schemas.microsoft.com/office/drawing/2014/main" id="{F8B36CF6-7AB0-1DB2-3ADF-BAF2C3BDAD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C4FCA11D-B7C0-74D2-9971-45A3CA74410B}"/>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3389205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C9F8CD1-05A5-8A74-1694-32313A3557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A7E03F5-46C0-10AF-1D6B-EDFD1FE53A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2BF97AC-1E29-77E6-4200-1707DD6C8E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B27E998-121C-0BBE-19B8-436D252CBE76}"/>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6" name="Footer Placeholder 5">
            <a:extLst>
              <a:ext uri="{FF2B5EF4-FFF2-40B4-BE49-F238E27FC236}">
                <a16:creationId xmlns="" xmlns:a16="http://schemas.microsoft.com/office/drawing/2014/main" id="{32AC6124-1CD7-3A8E-9233-9655E5F5AE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1D579D0-F060-0061-6E2C-36A6ABE50FAF}"/>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1411192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EA63C08-16A2-871F-83F0-A74C3579288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FC5E2D4E-23BC-5D36-8373-2B0A745758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BA76BDDE-C1BE-B930-28F3-BBC995E001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1A700CA6-354F-451D-2289-ADC96788BB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19365A3A-CECF-DC94-ACBD-C25D9D408B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A64A2978-B085-B9D3-652E-086D308475C4}"/>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8" name="Footer Placeholder 7">
            <a:extLst>
              <a:ext uri="{FF2B5EF4-FFF2-40B4-BE49-F238E27FC236}">
                <a16:creationId xmlns="" xmlns:a16="http://schemas.microsoft.com/office/drawing/2014/main" id="{BCFA7634-0A19-33A6-61A5-AA8EC6E1FFA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A7355606-1905-C3D6-FBB6-15FF82205ACE}"/>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77057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F6B9EA-8705-3F60-54E2-D1897D3489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368841B7-87BF-22FA-A74A-B2AD6572FFF7}"/>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4" name="Footer Placeholder 3">
            <a:extLst>
              <a:ext uri="{FF2B5EF4-FFF2-40B4-BE49-F238E27FC236}">
                <a16:creationId xmlns="" xmlns:a16="http://schemas.microsoft.com/office/drawing/2014/main" id="{FA6DA2AA-029F-9F4A-699E-D017456513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D80FE225-F9D8-A3F4-78B9-9627C2ECD00B}"/>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3973844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6F24DC9-06C7-D103-D3A5-C3E5067C1857}"/>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3" name="Footer Placeholder 2">
            <a:extLst>
              <a:ext uri="{FF2B5EF4-FFF2-40B4-BE49-F238E27FC236}">
                <a16:creationId xmlns="" xmlns:a16="http://schemas.microsoft.com/office/drawing/2014/main" id="{44F2CC9A-A3A1-6C55-B34F-379646756A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E1AEDF43-0E48-4A90-40FE-8EF8DFC4E38F}"/>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4083548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9D0F68D-5321-4AB9-B153-47EA43F462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F5F0C7C8-ED7E-8C8D-6CF6-D42D9F9F9B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50AB9423-6FAF-DFEC-F213-5BC73F23E1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6C8300D-704B-979D-1798-9B032789DBB5}"/>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6" name="Footer Placeholder 5">
            <a:extLst>
              <a:ext uri="{FF2B5EF4-FFF2-40B4-BE49-F238E27FC236}">
                <a16:creationId xmlns="" xmlns:a16="http://schemas.microsoft.com/office/drawing/2014/main" id="{B2EFB67D-8BA1-24C4-DD0E-28C736BF61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C1F11CF-C671-765B-1852-B4BF3972C2AB}"/>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664022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9CB81E-4D2F-1AF4-983C-6B84216070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A7AC2E0E-4B3C-49B9-ED2D-A332F596B8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B2C68A1B-CEB5-8231-11EA-FF9552B343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42E089E0-0AF3-924E-62A2-2229F2885C9C}"/>
              </a:ext>
            </a:extLst>
          </p:cNvPr>
          <p:cNvSpPr>
            <a:spLocks noGrp="1"/>
          </p:cNvSpPr>
          <p:nvPr>
            <p:ph type="dt" sz="half" idx="10"/>
          </p:nvPr>
        </p:nvSpPr>
        <p:spPr/>
        <p:txBody>
          <a:bodyPr/>
          <a:lstStyle/>
          <a:p>
            <a:fld id="{BDD1A5EB-5C02-44C8-819F-2D8A97A599E5}" type="datetimeFigureOut">
              <a:rPr lang="en-US" smtClean="0"/>
              <a:t>6/27/2022</a:t>
            </a:fld>
            <a:endParaRPr lang="en-US"/>
          </a:p>
        </p:txBody>
      </p:sp>
      <p:sp>
        <p:nvSpPr>
          <p:cNvPr id="6" name="Footer Placeholder 5">
            <a:extLst>
              <a:ext uri="{FF2B5EF4-FFF2-40B4-BE49-F238E27FC236}">
                <a16:creationId xmlns="" xmlns:a16="http://schemas.microsoft.com/office/drawing/2014/main" id="{188ED49D-9109-6A83-EEBA-032979176F1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4836C360-DE90-3262-375C-7A1F0F2109D3}"/>
              </a:ext>
            </a:extLst>
          </p:cNvPr>
          <p:cNvSpPr>
            <a:spLocks noGrp="1"/>
          </p:cNvSpPr>
          <p:nvPr>
            <p:ph type="sldNum" sz="quarter" idx="12"/>
          </p:nvPr>
        </p:nvSpPr>
        <p:spPr/>
        <p:txBody>
          <a:bodyPr/>
          <a:lstStyle/>
          <a:p>
            <a:fld id="{C7CB1C76-AB02-48CC-B40F-BAC355BF42F1}" type="slidenum">
              <a:rPr lang="en-US" smtClean="0"/>
              <a:t>‹#›</a:t>
            </a:fld>
            <a:endParaRPr lang="en-US"/>
          </a:p>
        </p:txBody>
      </p:sp>
    </p:spTree>
    <p:extLst>
      <p:ext uri="{BB962C8B-B14F-4D97-AF65-F5344CB8AC3E}">
        <p14:creationId xmlns:p14="http://schemas.microsoft.com/office/powerpoint/2010/main" val="3732612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3E5F635-94FC-EC4A-834C-780AD15D58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5978F2C5-6E5D-A7A5-17CF-743091853D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BD28ACB-CDF7-CE49-3169-094C523EC1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1A5EB-5C02-44C8-819F-2D8A97A599E5}" type="datetimeFigureOut">
              <a:rPr lang="en-US" smtClean="0"/>
              <a:t>6/27/2022</a:t>
            </a:fld>
            <a:endParaRPr lang="en-US"/>
          </a:p>
        </p:txBody>
      </p:sp>
      <p:sp>
        <p:nvSpPr>
          <p:cNvPr id="5" name="Footer Placeholder 4">
            <a:extLst>
              <a:ext uri="{FF2B5EF4-FFF2-40B4-BE49-F238E27FC236}">
                <a16:creationId xmlns="" xmlns:a16="http://schemas.microsoft.com/office/drawing/2014/main" id="{2322387B-410F-9741-1C5F-561CE70C6E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BE08FD89-F3EA-B3EE-B6DF-BD810AE690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CB1C76-AB02-48CC-B40F-BAC355BF42F1}" type="slidenum">
              <a:rPr lang="en-US" smtClean="0"/>
              <a:t>‹#›</a:t>
            </a:fld>
            <a:endParaRPr lang="en-US"/>
          </a:p>
        </p:txBody>
      </p:sp>
    </p:spTree>
    <p:extLst>
      <p:ext uri="{BB962C8B-B14F-4D97-AF65-F5344CB8AC3E}">
        <p14:creationId xmlns:p14="http://schemas.microsoft.com/office/powerpoint/2010/main" val="1792642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notesSlide" Target="../notesSlides/notesSlide15.xml"/><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0.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6.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 xmlns:a16="http://schemas.microsoft.com/office/drawing/2014/main" id="{61A8DAEF-7A51-7D67-1DF8-73E1368204D7}"/>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4572000" y="1333335"/>
            <a:ext cx="3048000" cy="1975556"/>
          </a:xfrm>
          <a:prstGeom prst="rect">
            <a:avLst/>
          </a:prstGeom>
        </p:spPr>
      </p:pic>
      <p:sp>
        <p:nvSpPr>
          <p:cNvPr id="10" name="TextBox 9">
            <a:extLst>
              <a:ext uri="{FF2B5EF4-FFF2-40B4-BE49-F238E27FC236}">
                <a16:creationId xmlns="" xmlns:a16="http://schemas.microsoft.com/office/drawing/2014/main" id="{7A1BBDA5-8C42-8BD0-5418-1F3A54D5A506}"/>
              </a:ext>
            </a:extLst>
          </p:cNvPr>
          <p:cNvSpPr txBox="1"/>
          <p:nvPr/>
        </p:nvSpPr>
        <p:spPr>
          <a:xfrm>
            <a:off x="2825938" y="4352489"/>
            <a:ext cx="6540124" cy="523220"/>
          </a:xfrm>
          <a:prstGeom prst="rect">
            <a:avLst/>
          </a:prstGeom>
          <a:noFill/>
        </p:spPr>
        <p:txBody>
          <a:bodyPr wrap="none" rtlCol="0">
            <a:spAutoFit/>
          </a:bodyPr>
          <a:lstStyle/>
          <a:p>
            <a:r>
              <a:rPr lang="en-US" sz="2800" dirty="0">
                <a:solidFill>
                  <a:schemeClr val="bg1"/>
                </a:solidFill>
                <a:latin typeface="Corbel" panose="020B0503020204020204" pitchFamily="34" charset="0"/>
              </a:rPr>
              <a:t>Welcome to the Orientation Day – Fall 2023</a:t>
            </a:r>
          </a:p>
        </p:txBody>
      </p:sp>
      <p:sp>
        <p:nvSpPr>
          <p:cNvPr id="11" name="TextBox 10">
            <a:extLst>
              <a:ext uri="{FF2B5EF4-FFF2-40B4-BE49-F238E27FC236}">
                <a16:creationId xmlns="" xmlns:a16="http://schemas.microsoft.com/office/drawing/2014/main" id="{98B6B861-D8C3-40FA-C892-718E98564060}"/>
              </a:ext>
            </a:extLst>
          </p:cNvPr>
          <p:cNvSpPr txBox="1"/>
          <p:nvPr/>
        </p:nvSpPr>
        <p:spPr>
          <a:xfrm>
            <a:off x="3865453" y="4987350"/>
            <a:ext cx="4461093" cy="400110"/>
          </a:xfrm>
          <a:prstGeom prst="rect">
            <a:avLst/>
          </a:prstGeom>
          <a:noFill/>
        </p:spPr>
        <p:txBody>
          <a:bodyPr wrap="none" rtlCol="0">
            <a:spAutoFit/>
          </a:bodyPr>
          <a:lstStyle/>
          <a:p>
            <a:r>
              <a:rPr lang="en-US" sz="2000" dirty="0">
                <a:solidFill>
                  <a:schemeClr val="bg1"/>
                </a:solidFill>
                <a:latin typeface="Corbel" panose="020B0503020204020204" pitchFamily="34" charset="0"/>
              </a:rPr>
              <a:t>Please have a seat. We will begin shortly.</a:t>
            </a:r>
          </a:p>
        </p:txBody>
      </p:sp>
    </p:spTree>
    <p:extLst>
      <p:ext uri="{BB962C8B-B14F-4D97-AF65-F5344CB8AC3E}">
        <p14:creationId xmlns:p14="http://schemas.microsoft.com/office/powerpoint/2010/main" val="3916979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640080" y="2408168"/>
            <a:ext cx="10876730" cy="546047"/>
          </a:xfrm>
        </p:spPr>
        <p:txBody>
          <a:bodyPr>
            <a:normAutofit/>
          </a:bodyPr>
          <a:lstStyle/>
          <a:p>
            <a:pPr marL="514350" indent="-514350">
              <a:buFont typeface="+mj-lt"/>
              <a:buAutoNum type="arabicPeriod"/>
            </a:pPr>
            <a:r>
              <a:rPr lang="en-US" dirty="0">
                <a:solidFill>
                  <a:schemeClr val="bg1"/>
                </a:solidFill>
                <a:latin typeface="Corbel" panose="020B0503020204020204" pitchFamily="34" charset="0"/>
              </a:rPr>
              <a:t>Shared Purpose.</a:t>
            </a:r>
          </a:p>
        </p:txBody>
      </p:sp>
      <p:sp>
        <p:nvSpPr>
          <p:cNvPr id="15" name="Content Placeholder 8">
            <a:extLst>
              <a:ext uri="{FF2B5EF4-FFF2-40B4-BE49-F238E27FC236}">
                <a16:creationId xmlns="" xmlns:a16="http://schemas.microsoft.com/office/drawing/2014/main" id="{7608CBDF-76C8-DECF-8B3D-45BBCCC4F4FA}"/>
              </a:ext>
            </a:extLst>
          </p:cNvPr>
          <p:cNvSpPr txBox="1">
            <a:spLocks/>
          </p:cNvSpPr>
          <p:nvPr/>
        </p:nvSpPr>
        <p:spPr>
          <a:xfrm>
            <a:off x="640080" y="2882953"/>
            <a:ext cx="10876730"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2.   Trust and Openness.</a:t>
            </a:r>
          </a:p>
        </p:txBody>
      </p:sp>
      <p:sp>
        <p:nvSpPr>
          <p:cNvPr id="17" name="Content Placeholder 8">
            <a:extLst>
              <a:ext uri="{FF2B5EF4-FFF2-40B4-BE49-F238E27FC236}">
                <a16:creationId xmlns="" xmlns:a16="http://schemas.microsoft.com/office/drawing/2014/main" id="{8444B730-1AB3-DF54-EA4B-94C551403389}"/>
              </a:ext>
            </a:extLst>
          </p:cNvPr>
          <p:cNvSpPr txBox="1">
            <a:spLocks/>
          </p:cNvSpPr>
          <p:nvPr/>
        </p:nvSpPr>
        <p:spPr>
          <a:xfrm>
            <a:off x="640080" y="3375286"/>
            <a:ext cx="10876730"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3.   Healthy Team Environment.</a:t>
            </a:r>
          </a:p>
        </p:txBody>
      </p:sp>
      <p:sp>
        <p:nvSpPr>
          <p:cNvPr id="18" name="Content Placeholder 8">
            <a:extLst>
              <a:ext uri="{FF2B5EF4-FFF2-40B4-BE49-F238E27FC236}">
                <a16:creationId xmlns="" xmlns:a16="http://schemas.microsoft.com/office/drawing/2014/main" id="{870C549A-E5DE-9C99-0982-2AC609BEFFDF}"/>
              </a:ext>
            </a:extLst>
          </p:cNvPr>
          <p:cNvSpPr txBox="1">
            <a:spLocks/>
          </p:cNvSpPr>
          <p:nvPr/>
        </p:nvSpPr>
        <p:spPr>
          <a:xfrm>
            <a:off x="640080" y="3878151"/>
            <a:ext cx="10876730"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4.   Accept Constructive Criticism.</a:t>
            </a:r>
          </a:p>
        </p:txBody>
      </p:sp>
      <p:sp>
        <p:nvSpPr>
          <p:cNvPr id="19" name="Content Placeholder 8">
            <a:extLst>
              <a:ext uri="{FF2B5EF4-FFF2-40B4-BE49-F238E27FC236}">
                <a16:creationId xmlns="" xmlns:a16="http://schemas.microsoft.com/office/drawing/2014/main" id="{7093D8A7-2071-E454-1E5C-01A616202768}"/>
              </a:ext>
            </a:extLst>
          </p:cNvPr>
          <p:cNvSpPr txBox="1">
            <a:spLocks/>
          </p:cNvSpPr>
          <p:nvPr/>
        </p:nvSpPr>
        <p:spPr>
          <a:xfrm>
            <a:off x="640080" y="4370484"/>
            <a:ext cx="10876730"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5.   Participative Leadership.</a:t>
            </a:r>
          </a:p>
        </p:txBody>
      </p:sp>
      <p:sp>
        <p:nvSpPr>
          <p:cNvPr id="21" name="Title 7">
            <a:extLst>
              <a:ext uri="{FF2B5EF4-FFF2-40B4-BE49-F238E27FC236}">
                <a16:creationId xmlns="" xmlns:a16="http://schemas.microsoft.com/office/drawing/2014/main" id="{199599AC-99D2-0A44-F2C6-721A2E5B4B00}"/>
              </a:ext>
            </a:extLst>
          </p:cNvPr>
          <p:cNvSpPr>
            <a:spLocks noGrp="1"/>
          </p:cNvSpPr>
          <p:nvPr>
            <p:ph type="title"/>
          </p:nvPr>
        </p:nvSpPr>
        <p:spPr>
          <a:xfrm>
            <a:off x="649458" y="845212"/>
            <a:ext cx="10979834" cy="1325563"/>
          </a:xfrm>
        </p:spPr>
        <p:txBody>
          <a:bodyPr>
            <a:normAutofit fontScale="90000"/>
          </a:bodyPr>
          <a:lstStyle/>
          <a:p>
            <a:r>
              <a:rPr lang="en-US" sz="4800" spc="100" dirty="0">
                <a:solidFill>
                  <a:schemeClr val="bg1"/>
                </a:solidFill>
                <a:latin typeface="Franklin Gothic Heavy" panose="020B0903020102020204" pitchFamily="34" charset="0"/>
              </a:rPr>
              <a:t>II . CHARACTERISTICS OF WINNING TEAM DYNAMICS</a:t>
            </a:r>
          </a:p>
        </p:txBody>
      </p:sp>
    </p:spTree>
    <p:extLst>
      <p:ext uri="{BB962C8B-B14F-4D97-AF65-F5344CB8AC3E}">
        <p14:creationId xmlns:p14="http://schemas.microsoft.com/office/powerpoint/2010/main" val="4319792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iterate type="lt">
                                    <p:tmAbs val="100"/>
                                  </p:iterate>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iterate type="lt">
                                    <p:tmAbs val="100"/>
                                  </p:iterate>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iterate type="lt">
                                    <p:tmAbs val="100"/>
                                  </p:iterate>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5" grpId="0"/>
      <p:bldP spid="17"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4212359" y="2181295"/>
            <a:ext cx="10876730" cy="546047"/>
          </a:xfrm>
        </p:spPr>
        <p:txBody>
          <a:bodyPr>
            <a:normAutofit/>
          </a:bodyPr>
          <a:lstStyle/>
          <a:p>
            <a:pPr marL="514350" indent="-514350">
              <a:buFont typeface="+mj-lt"/>
              <a:buAutoNum type="arabicPeriod"/>
            </a:pPr>
            <a:r>
              <a:rPr lang="en-US" dirty="0">
                <a:solidFill>
                  <a:schemeClr val="bg1"/>
                </a:solidFill>
                <a:latin typeface="Corbel" panose="020B0503020204020204" pitchFamily="34" charset="0"/>
              </a:rPr>
              <a:t>Shared Purpose.</a:t>
            </a:r>
          </a:p>
        </p:txBody>
      </p:sp>
      <p:grpSp>
        <p:nvGrpSpPr>
          <p:cNvPr id="3" name="Group 2">
            <a:extLst>
              <a:ext uri="{FF2B5EF4-FFF2-40B4-BE49-F238E27FC236}">
                <a16:creationId xmlns="" xmlns:a16="http://schemas.microsoft.com/office/drawing/2014/main" id="{C7365E5E-D80D-B275-27EC-062F5259F4ED}"/>
              </a:ext>
            </a:extLst>
          </p:cNvPr>
          <p:cNvGrpSpPr/>
          <p:nvPr/>
        </p:nvGrpSpPr>
        <p:grpSpPr>
          <a:xfrm>
            <a:off x="6600512" y="2800756"/>
            <a:ext cx="3050212" cy="2957650"/>
            <a:chOff x="7453865" y="2629033"/>
            <a:chExt cx="3135099" cy="3039961"/>
          </a:xfrm>
        </p:grpSpPr>
        <p:sp>
          <p:nvSpPr>
            <p:cNvPr id="2" name="Oval 1">
              <a:extLst>
                <a:ext uri="{FF2B5EF4-FFF2-40B4-BE49-F238E27FC236}">
                  <a16:creationId xmlns="" xmlns:a16="http://schemas.microsoft.com/office/drawing/2014/main" id="{A6FEA067-8196-7BF0-7125-351271386449}"/>
                </a:ext>
              </a:extLst>
            </p:cNvPr>
            <p:cNvSpPr/>
            <p:nvPr/>
          </p:nvSpPr>
          <p:spPr>
            <a:xfrm>
              <a:off x="8577376" y="2629033"/>
              <a:ext cx="888077" cy="8880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 xmlns:a16="http://schemas.microsoft.com/office/drawing/2014/main" id="{F4783EFD-13A0-F063-24BC-1C3330ADCBDA}"/>
                </a:ext>
              </a:extLst>
            </p:cNvPr>
            <p:cNvSpPr/>
            <p:nvPr/>
          </p:nvSpPr>
          <p:spPr>
            <a:xfrm>
              <a:off x="7955243" y="4752187"/>
              <a:ext cx="888077" cy="8880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 xmlns:a16="http://schemas.microsoft.com/office/drawing/2014/main" id="{B0F80A4D-819C-0736-D825-B96C981BF92C}"/>
                </a:ext>
              </a:extLst>
            </p:cNvPr>
            <p:cNvSpPr/>
            <p:nvPr/>
          </p:nvSpPr>
          <p:spPr>
            <a:xfrm>
              <a:off x="7453865" y="3519649"/>
              <a:ext cx="888077" cy="8880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 xmlns:a16="http://schemas.microsoft.com/office/drawing/2014/main" id="{4B827ADD-84C1-796B-BC45-55E5C048A695}"/>
                </a:ext>
              </a:extLst>
            </p:cNvPr>
            <p:cNvSpPr/>
            <p:nvPr/>
          </p:nvSpPr>
          <p:spPr>
            <a:xfrm>
              <a:off x="9306580" y="4780917"/>
              <a:ext cx="888077" cy="8880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 xmlns:a16="http://schemas.microsoft.com/office/drawing/2014/main" id="{8FADBAE7-3714-6068-031B-AD83B871EEB1}"/>
                </a:ext>
              </a:extLst>
            </p:cNvPr>
            <p:cNvSpPr/>
            <p:nvPr/>
          </p:nvSpPr>
          <p:spPr>
            <a:xfrm>
              <a:off x="9700887" y="3496950"/>
              <a:ext cx="888077" cy="8880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 xmlns:a16="http://schemas.microsoft.com/office/drawing/2014/main" id="{5878D4FA-EB29-510A-D630-18C4E781E13C}"/>
              </a:ext>
            </a:extLst>
          </p:cNvPr>
          <p:cNvGrpSpPr/>
          <p:nvPr/>
        </p:nvGrpSpPr>
        <p:grpSpPr>
          <a:xfrm>
            <a:off x="1953914" y="2954891"/>
            <a:ext cx="2902787" cy="2803515"/>
            <a:chOff x="1122935" y="3325345"/>
            <a:chExt cx="2983571" cy="2881536"/>
          </a:xfrm>
        </p:grpSpPr>
        <p:sp>
          <p:nvSpPr>
            <p:cNvPr id="14" name="Oval 13">
              <a:extLst>
                <a:ext uri="{FF2B5EF4-FFF2-40B4-BE49-F238E27FC236}">
                  <a16:creationId xmlns="" xmlns:a16="http://schemas.microsoft.com/office/drawing/2014/main" id="{ADFC5879-1BBF-84EB-1144-EF4E9FA3F1D4}"/>
                </a:ext>
              </a:extLst>
            </p:cNvPr>
            <p:cNvSpPr/>
            <p:nvPr/>
          </p:nvSpPr>
          <p:spPr>
            <a:xfrm>
              <a:off x="2380243" y="3325345"/>
              <a:ext cx="1726263" cy="172626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711226DC-20C0-8006-1DEB-732E9F7786CF}"/>
                </a:ext>
              </a:extLst>
            </p:cNvPr>
            <p:cNvSpPr/>
            <p:nvPr/>
          </p:nvSpPr>
          <p:spPr>
            <a:xfrm>
              <a:off x="1122935" y="3850187"/>
              <a:ext cx="1726263" cy="172626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 xmlns:a16="http://schemas.microsoft.com/office/drawing/2014/main" id="{8731E152-0D9C-3B30-BD4F-31999D3BC7CA}"/>
                </a:ext>
              </a:extLst>
            </p:cNvPr>
            <p:cNvSpPr/>
            <p:nvPr/>
          </p:nvSpPr>
          <p:spPr>
            <a:xfrm>
              <a:off x="2217696" y="4480618"/>
              <a:ext cx="1726263" cy="1726263"/>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itle 7">
            <a:extLst>
              <a:ext uri="{FF2B5EF4-FFF2-40B4-BE49-F238E27FC236}">
                <a16:creationId xmlns="" xmlns:a16="http://schemas.microsoft.com/office/drawing/2014/main" id="{D7A57B87-1B27-C9C4-7634-FDF1DB48EBF1}"/>
              </a:ext>
            </a:extLst>
          </p:cNvPr>
          <p:cNvSpPr>
            <a:spLocks noGrp="1"/>
          </p:cNvSpPr>
          <p:nvPr>
            <p:ph type="title"/>
          </p:nvPr>
        </p:nvSpPr>
        <p:spPr>
          <a:xfrm>
            <a:off x="649458" y="546422"/>
            <a:ext cx="10979834" cy="1325563"/>
          </a:xfrm>
        </p:spPr>
        <p:txBody>
          <a:bodyPr>
            <a:normAutofit fontScale="90000"/>
          </a:bodyPr>
          <a:lstStyle/>
          <a:p>
            <a:r>
              <a:rPr lang="en-US" sz="4800" spc="100" dirty="0">
                <a:solidFill>
                  <a:schemeClr val="bg1"/>
                </a:solidFill>
                <a:latin typeface="Franklin Gothic Heavy" panose="020B0903020102020204" pitchFamily="34" charset="0"/>
              </a:rPr>
              <a:t>II . CHARACTERISTICS OF WINNING TEAM DYNAMICS</a:t>
            </a:r>
          </a:p>
        </p:txBody>
      </p:sp>
    </p:spTree>
    <p:extLst>
      <p:ext uri="{BB962C8B-B14F-4D97-AF65-F5344CB8AC3E}">
        <p14:creationId xmlns:p14="http://schemas.microsoft.com/office/powerpoint/2010/main" val="170440817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15" name="Content Placeholder 8">
            <a:extLst>
              <a:ext uri="{FF2B5EF4-FFF2-40B4-BE49-F238E27FC236}">
                <a16:creationId xmlns="" xmlns:a16="http://schemas.microsoft.com/office/drawing/2014/main" id="{7608CBDF-76C8-DECF-8B3D-45BBCCC4F4FA}"/>
              </a:ext>
            </a:extLst>
          </p:cNvPr>
          <p:cNvSpPr txBox="1">
            <a:spLocks/>
          </p:cNvSpPr>
          <p:nvPr/>
        </p:nvSpPr>
        <p:spPr>
          <a:xfrm>
            <a:off x="4212359" y="2181294"/>
            <a:ext cx="6018761"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2.   Trust and Openness.</a:t>
            </a:r>
          </a:p>
        </p:txBody>
      </p:sp>
      <p:pic>
        <p:nvPicPr>
          <p:cNvPr id="24" name="Picture 2" descr="Article: Expert opinion: Alignment is about shared purpose — People Matters">
            <a:extLst>
              <a:ext uri="{FF2B5EF4-FFF2-40B4-BE49-F238E27FC236}">
                <a16:creationId xmlns="" xmlns:a16="http://schemas.microsoft.com/office/drawing/2014/main" id="{18893492-F57F-AE4F-A6C6-55D5221EB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438" y="2881048"/>
            <a:ext cx="5845372" cy="328802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Navigating the disruption of work: The rise of openness | Slack">
            <a:extLst>
              <a:ext uri="{FF2B5EF4-FFF2-40B4-BE49-F238E27FC236}">
                <a16:creationId xmlns="" xmlns:a16="http://schemas.microsoft.com/office/drawing/2014/main" id="{A7DB3FEB-F096-FCF1-7129-44E9DE7CA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1810" y="2881047"/>
            <a:ext cx="3284361" cy="3284361"/>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7">
            <a:extLst>
              <a:ext uri="{FF2B5EF4-FFF2-40B4-BE49-F238E27FC236}">
                <a16:creationId xmlns="" xmlns:a16="http://schemas.microsoft.com/office/drawing/2014/main" id="{0DEB0F6F-B19F-3337-08D3-19F03AB24EC2}"/>
              </a:ext>
            </a:extLst>
          </p:cNvPr>
          <p:cNvSpPr>
            <a:spLocks noGrp="1"/>
          </p:cNvSpPr>
          <p:nvPr>
            <p:ph type="title"/>
          </p:nvPr>
        </p:nvSpPr>
        <p:spPr>
          <a:xfrm>
            <a:off x="649458" y="546422"/>
            <a:ext cx="10979834" cy="1325563"/>
          </a:xfrm>
        </p:spPr>
        <p:txBody>
          <a:bodyPr>
            <a:normAutofit fontScale="90000"/>
          </a:bodyPr>
          <a:lstStyle/>
          <a:p>
            <a:r>
              <a:rPr lang="en-US" sz="4800" spc="100" dirty="0">
                <a:solidFill>
                  <a:schemeClr val="bg1"/>
                </a:solidFill>
                <a:latin typeface="Franklin Gothic Heavy" panose="020B0903020102020204" pitchFamily="34" charset="0"/>
              </a:rPr>
              <a:t>II . CHARACTERISTICS OF WINNING TEAM DYNAMICS</a:t>
            </a:r>
          </a:p>
        </p:txBody>
      </p:sp>
    </p:spTree>
    <p:extLst>
      <p:ext uri="{BB962C8B-B14F-4D97-AF65-F5344CB8AC3E}">
        <p14:creationId xmlns:p14="http://schemas.microsoft.com/office/powerpoint/2010/main" val="360597457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17" name="Content Placeholder 8">
            <a:extLst>
              <a:ext uri="{FF2B5EF4-FFF2-40B4-BE49-F238E27FC236}">
                <a16:creationId xmlns="" xmlns:a16="http://schemas.microsoft.com/office/drawing/2014/main" id="{8444B730-1AB3-DF54-EA4B-94C551403389}"/>
              </a:ext>
            </a:extLst>
          </p:cNvPr>
          <p:cNvSpPr txBox="1">
            <a:spLocks/>
          </p:cNvSpPr>
          <p:nvPr/>
        </p:nvSpPr>
        <p:spPr>
          <a:xfrm>
            <a:off x="3631963" y="1635247"/>
            <a:ext cx="6018761"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3.   Healthy Team Environment.</a:t>
            </a:r>
          </a:p>
        </p:txBody>
      </p:sp>
      <p:pic>
        <p:nvPicPr>
          <p:cNvPr id="21" name="Picture 2" descr="open-communication">
            <a:extLst>
              <a:ext uri="{FF2B5EF4-FFF2-40B4-BE49-F238E27FC236}">
                <a16:creationId xmlns="" xmlns:a16="http://schemas.microsoft.com/office/drawing/2014/main" id="{927DCD6D-981A-0615-EF44-3F7424CD5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0175" y="2181294"/>
            <a:ext cx="7331649" cy="4325673"/>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7">
            <a:extLst>
              <a:ext uri="{FF2B5EF4-FFF2-40B4-BE49-F238E27FC236}">
                <a16:creationId xmlns="" xmlns:a16="http://schemas.microsoft.com/office/drawing/2014/main" id="{EFAF1E9C-AC61-283E-0FA2-8CCAA0CE3458}"/>
              </a:ext>
            </a:extLst>
          </p:cNvPr>
          <p:cNvSpPr>
            <a:spLocks noGrp="1"/>
          </p:cNvSpPr>
          <p:nvPr>
            <p:ph type="title"/>
          </p:nvPr>
        </p:nvSpPr>
        <p:spPr>
          <a:xfrm>
            <a:off x="649458" y="309684"/>
            <a:ext cx="10979834" cy="1325563"/>
          </a:xfrm>
        </p:spPr>
        <p:txBody>
          <a:bodyPr>
            <a:normAutofit fontScale="90000"/>
          </a:bodyPr>
          <a:lstStyle/>
          <a:p>
            <a:r>
              <a:rPr lang="en-US" sz="4800" spc="100" dirty="0">
                <a:solidFill>
                  <a:schemeClr val="bg1"/>
                </a:solidFill>
                <a:latin typeface="Franklin Gothic Heavy" panose="020B0903020102020204" pitchFamily="34" charset="0"/>
              </a:rPr>
              <a:t>II . CHARACTERISTICS OF WINNING TEAM DYNAMICS</a:t>
            </a:r>
          </a:p>
        </p:txBody>
      </p:sp>
    </p:spTree>
    <p:extLst>
      <p:ext uri="{BB962C8B-B14F-4D97-AF65-F5344CB8AC3E}">
        <p14:creationId xmlns:p14="http://schemas.microsoft.com/office/powerpoint/2010/main" val="89366069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20AB134B-77FD-765F-5A21-9E6D748A4EEC}"/>
              </a:ext>
            </a:extLst>
          </p:cNvPr>
          <p:cNvSpPr>
            <a:spLocks noGrp="1"/>
          </p:cNvSpPr>
          <p:nvPr>
            <p:ph type="title"/>
          </p:nvPr>
        </p:nvSpPr>
        <p:spPr>
          <a:xfrm>
            <a:off x="649458" y="382299"/>
            <a:ext cx="10979834" cy="1325563"/>
          </a:xfrm>
        </p:spPr>
        <p:txBody>
          <a:bodyPr>
            <a:normAutofit fontScale="90000"/>
          </a:bodyPr>
          <a:lstStyle/>
          <a:p>
            <a:r>
              <a:rPr lang="en-US" sz="4800" spc="100" dirty="0">
                <a:solidFill>
                  <a:schemeClr val="bg1"/>
                </a:solidFill>
                <a:latin typeface="Franklin Gothic Heavy" panose="020B0903020102020204" pitchFamily="34" charset="0"/>
              </a:rPr>
              <a:t>II . CHARACTERISTICS OF WINNING TEAM DYNAMICS</a:t>
            </a:r>
          </a:p>
        </p:txBody>
      </p:sp>
      <p:sp>
        <p:nvSpPr>
          <p:cNvPr id="18" name="Content Placeholder 8">
            <a:extLst>
              <a:ext uri="{FF2B5EF4-FFF2-40B4-BE49-F238E27FC236}">
                <a16:creationId xmlns="" xmlns:a16="http://schemas.microsoft.com/office/drawing/2014/main" id="{870C549A-E5DE-9C99-0982-2AC609BEFFDF}"/>
              </a:ext>
            </a:extLst>
          </p:cNvPr>
          <p:cNvSpPr txBox="1">
            <a:spLocks/>
          </p:cNvSpPr>
          <p:nvPr/>
        </p:nvSpPr>
        <p:spPr>
          <a:xfrm>
            <a:off x="3631963" y="1691410"/>
            <a:ext cx="6018761"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4.   Accept Constructive Criticism.</a:t>
            </a:r>
          </a:p>
        </p:txBody>
      </p:sp>
      <p:grpSp>
        <p:nvGrpSpPr>
          <p:cNvPr id="6" name="Group 5">
            <a:extLst>
              <a:ext uri="{FF2B5EF4-FFF2-40B4-BE49-F238E27FC236}">
                <a16:creationId xmlns="" xmlns:a16="http://schemas.microsoft.com/office/drawing/2014/main" id="{A885F688-6D92-0C88-1FC2-401D7F5B1D79}"/>
              </a:ext>
            </a:extLst>
          </p:cNvPr>
          <p:cNvGrpSpPr/>
          <p:nvPr/>
        </p:nvGrpSpPr>
        <p:grpSpPr>
          <a:xfrm>
            <a:off x="3959469" y="2202639"/>
            <a:ext cx="4273062" cy="4273062"/>
            <a:chOff x="3959469" y="2584938"/>
            <a:chExt cx="4273062" cy="4273062"/>
          </a:xfrm>
        </p:grpSpPr>
        <p:pic>
          <p:nvPicPr>
            <p:cNvPr id="6146" name="Picture 2" descr="18 Different Types Of Criticism - Criticism Types explained in detail">
              <a:extLst>
                <a:ext uri="{FF2B5EF4-FFF2-40B4-BE49-F238E27FC236}">
                  <a16:creationId xmlns="" xmlns:a16="http://schemas.microsoft.com/office/drawing/2014/main" id="{010700A1-ED50-CDDD-7DC0-CA718A3FE10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9469" y="2584938"/>
              <a:ext cx="4273062" cy="4273062"/>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Shape 4">
              <a:extLst>
                <a:ext uri="{FF2B5EF4-FFF2-40B4-BE49-F238E27FC236}">
                  <a16:creationId xmlns="" xmlns:a16="http://schemas.microsoft.com/office/drawing/2014/main" id="{BA95E4A3-61E7-80D9-7A3C-91A507BC37B5}"/>
                </a:ext>
              </a:extLst>
            </p:cNvPr>
            <p:cNvSpPr/>
            <p:nvPr/>
          </p:nvSpPr>
          <p:spPr>
            <a:xfrm>
              <a:off x="4960620" y="2636520"/>
              <a:ext cx="1021080" cy="838200"/>
            </a:xfrm>
            <a:custGeom>
              <a:avLst/>
              <a:gdLst>
                <a:gd name="connsiteX0" fmla="*/ 662940 w 1021080"/>
                <a:gd name="connsiteY0" fmla="*/ 708660 h 838200"/>
                <a:gd name="connsiteX1" fmla="*/ 662940 w 1021080"/>
                <a:gd name="connsiteY1" fmla="*/ 708660 h 838200"/>
                <a:gd name="connsiteX2" fmla="*/ 716280 w 1021080"/>
                <a:gd name="connsiteY2" fmla="*/ 777240 h 838200"/>
                <a:gd name="connsiteX3" fmla="*/ 792480 w 1021080"/>
                <a:gd name="connsiteY3" fmla="*/ 838200 h 838200"/>
                <a:gd name="connsiteX4" fmla="*/ 944880 w 1021080"/>
                <a:gd name="connsiteY4" fmla="*/ 822960 h 838200"/>
                <a:gd name="connsiteX5" fmla="*/ 967740 w 1021080"/>
                <a:gd name="connsiteY5" fmla="*/ 746760 h 838200"/>
                <a:gd name="connsiteX6" fmla="*/ 982980 w 1021080"/>
                <a:gd name="connsiteY6" fmla="*/ 480060 h 838200"/>
                <a:gd name="connsiteX7" fmla="*/ 1005840 w 1021080"/>
                <a:gd name="connsiteY7" fmla="*/ 419100 h 838200"/>
                <a:gd name="connsiteX8" fmla="*/ 1021080 w 1021080"/>
                <a:gd name="connsiteY8" fmla="*/ 365760 h 838200"/>
                <a:gd name="connsiteX9" fmla="*/ 990600 w 1021080"/>
                <a:gd name="connsiteY9" fmla="*/ 213360 h 838200"/>
                <a:gd name="connsiteX10" fmla="*/ 952500 w 1021080"/>
                <a:gd name="connsiteY10" fmla="*/ 175260 h 838200"/>
                <a:gd name="connsiteX11" fmla="*/ 876300 w 1021080"/>
                <a:gd name="connsiteY11" fmla="*/ 114300 h 838200"/>
                <a:gd name="connsiteX12" fmla="*/ 777240 w 1021080"/>
                <a:gd name="connsiteY12" fmla="*/ 22860 h 838200"/>
                <a:gd name="connsiteX13" fmla="*/ 624840 w 1021080"/>
                <a:gd name="connsiteY13" fmla="*/ 0 h 838200"/>
                <a:gd name="connsiteX14" fmla="*/ 495300 w 1021080"/>
                <a:gd name="connsiteY14" fmla="*/ 15240 h 838200"/>
                <a:gd name="connsiteX15" fmla="*/ 419100 w 1021080"/>
                <a:gd name="connsiteY15" fmla="*/ 38100 h 838200"/>
                <a:gd name="connsiteX16" fmla="*/ 281940 w 1021080"/>
                <a:gd name="connsiteY16" fmla="*/ 53340 h 838200"/>
                <a:gd name="connsiteX17" fmla="*/ 152400 w 1021080"/>
                <a:gd name="connsiteY17" fmla="*/ 76200 h 838200"/>
                <a:gd name="connsiteX18" fmla="*/ 129540 w 1021080"/>
                <a:gd name="connsiteY18" fmla="*/ 91440 h 838200"/>
                <a:gd name="connsiteX19" fmla="*/ 53340 w 1021080"/>
                <a:gd name="connsiteY19" fmla="*/ 114300 h 838200"/>
                <a:gd name="connsiteX20" fmla="*/ 38100 w 1021080"/>
                <a:gd name="connsiteY20" fmla="*/ 167640 h 838200"/>
                <a:gd name="connsiteX21" fmla="*/ 0 w 1021080"/>
                <a:gd name="connsiteY21" fmla="*/ 304800 h 838200"/>
                <a:gd name="connsiteX22" fmla="*/ 30480 w 1021080"/>
                <a:gd name="connsiteY22" fmla="*/ 381000 h 838200"/>
                <a:gd name="connsiteX23" fmla="*/ 106680 w 1021080"/>
                <a:gd name="connsiteY23" fmla="*/ 396240 h 838200"/>
                <a:gd name="connsiteX24" fmla="*/ 144780 w 1021080"/>
                <a:gd name="connsiteY24" fmla="*/ 434340 h 838200"/>
                <a:gd name="connsiteX25" fmla="*/ 167640 w 1021080"/>
                <a:gd name="connsiteY25" fmla="*/ 495300 h 838200"/>
                <a:gd name="connsiteX26" fmla="*/ 205740 w 1021080"/>
                <a:gd name="connsiteY26" fmla="*/ 647700 h 838200"/>
                <a:gd name="connsiteX27" fmla="*/ 243840 w 1021080"/>
                <a:gd name="connsiteY27" fmla="*/ 662940 h 838200"/>
                <a:gd name="connsiteX28" fmla="*/ 396240 w 1021080"/>
                <a:gd name="connsiteY28" fmla="*/ 701040 h 838200"/>
                <a:gd name="connsiteX29" fmla="*/ 601980 w 1021080"/>
                <a:gd name="connsiteY29" fmla="*/ 739140 h 838200"/>
                <a:gd name="connsiteX30" fmla="*/ 716280 w 1021080"/>
                <a:gd name="connsiteY30" fmla="*/ 739140 h 838200"/>
                <a:gd name="connsiteX31" fmla="*/ 662940 w 1021080"/>
                <a:gd name="connsiteY31" fmla="*/ 708660 h 83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21080" h="838200">
                  <a:moveTo>
                    <a:pt x="662940" y="708660"/>
                  </a:moveTo>
                  <a:lnTo>
                    <a:pt x="662940" y="708660"/>
                  </a:lnTo>
                  <a:cubicBezTo>
                    <a:pt x="680720" y="731520"/>
                    <a:pt x="695108" y="757480"/>
                    <a:pt x="716280" y="777240"/>
                  </a:cubicBezTo>
                  <a:cubicBezTo>
                    <a:pt x="822401" y="876286"/>
                    <a:pt x="749656" y="773964"/>
                    <a:pt x="792480" y="838200"/>
                  </a:cubicBezTo>
                  <a:cubicBezTo>
                    <a:pt x="843280" y="833120"/>
                    <a:pt x="899617" y="846576"/>
                    <a:pt x="944880" y="822960"/>
                  </a:cubicBezTo>
                  <a:cubicBezTo>
                    <a:pt x="968391" y="810693"/>
                    <a:pt x="964812" y="773116"/>
                    <a:pt x="967740" y="746760"/>
                  </a:cubicBezTo>
                  <a:cubicBezTo>
                    <a:pt x="977573" y="658260"/>
                    <a:pt x="972695" y="568509"/>
                    <a:pt x="982980" y="480060"/>
                  </a:cubicBezTo>
                  <a:cubicBezTo>
                    <a:pt x="985487" y="458503"/>
                    <a:pt x="998977" y="439688"/>
                    <a:pt x="1005840" y="419100"/>
                  </a:cubicBezTo>
                  <a:cubicBezTo>
                    <a:pt x="1011688" y="401557"/>
                    <a:pt x="1016000" y="383540"/>
                    <a:pt x="1021080" y="365760"/>
                  </a:cubicBezTo>
                  <a:cubicBezTo>
                    <a:pt x="1010920" y="314960"/>
                    <a:pt x="1008148" y="262104"/>
                    <a:pt x="990600" y="213360"/>
                  </a:cubicBezTo>
                  <a:cubicBezTo>
                    <a:pt x="984516" y="196461"/>
                    <a:pt x="963720" y="189285"/>
                    <a:pt x="952500" y="175260"/>
                  </a:cubicBezTo>
                  <a:cubicBezTo>
                    <a:pt x="903044" y="113439"/>
                    <a:pt x="964992" y="152311"/>
                    <a:pt x="876300" y="114300"/>
                  </a:cubicBezTo>
                  <a:cubicBezTo>
                    <a:pt x="859016" y="97016"/>
                    <a:pt x="791722" y="28032"/>
                    <a:pt x="777240" y="22860"/>
                  </a:cubicBezTo>
                  <a:cubicBezTo>
                    <a:pt x="728864" y="5583"/>
                    <a:pt x="675640" y="7620"/>
                    <a:pt x="624840" y="0"/>
                  </a:cubicBezTo>
                  <a:cubicBezTo>
                    <a:pt x="581660" y="5080"/>
                    <a:pt x="538051" y="7323"/>
                    <a:pt x="495300" y="15240"/>
                  </a:cubicBezTo>
                  <a:cubicBezTo>
                    <a:pt x="469225" y="20069"/>
                    <a:pt x="445205" y="33438"/>
                    <a:pt x="419100" y="38100"/>
                  </a:cubicBezTo>
                  <a:cubicBezTo>
                    <a:pt x="373815" y="46187"/>
                    <a:pt x="327479" y="46834"/>
                    <a:pt x="281940" y="53340"/>
                  </a:cubicBezTo>
                  <a:cubicBezTo>
                    <a:pt x="238533" y="59541"/>
                    <a:pt x="195580" y="68580"/>
                    <a:pt x="152400" y="76200"/>
                  </a:cubicBezTo>
                  <a:cubicBezTo>
                    <a:pt x="144780" y="81280"/>
                    <a:pt x="138088" y="88152"/>
                    <a:pt x="129540" y="91440"/>
                  </a:cubicBezTo>
                  <a:cubicBezTo>
                    <a:pt x="104789" y="100960"/>
                    <a:pt x="73712" y="97323"/>
                    <a:pt x="53340" y="114300"/>
                  </a:cubicBezTo>
                  <a:cubicBezTo>
                    <a:pt x="39134" y="126138"/>
                    <a:pt x="43948" y="150097"/>
                    <a:pt x="38100" y="167640"/>
                  </a:cubicBezTo>
                  <a:cubicBezTo>
                    <a:pt x="819" y="279483"/>
                    <a:pt x="25853" y="175535"/>
                    <a:pt x="0" y="304800"/>
                  </a:cubicBezTo>
                  <a:cubicBezTo>
                    <a:pt x="10160" y="330200"/>
                    <a:pt x="9709" y="363197"/>
                    <a:pt x="30480" y="381000"/>
                  </a:cubicBezTo>
                  <a:cubicBezTo>
                    <a:pt x="50147" y="397857"/>
                    <a:pt x="83207" y="385286"/>
                    <a:pt x="106680" y="396240"/>
                  </a:cubicBezTo>
                  <a:cubicBezTo>
                    <a:pt x="122956" y="403835"/>
                    <a:pt x="132080" y="421640"/>
                    <a:pt x="144780" y="434340"/>
                  </a:cubicBezTo>
                  <a:cubicBezTo>
                    <a:pt x="152400" y="454660"/>
                    <a:pt x="163030" y="474094"/>
                    <a:pt x="167640" y="495300"/>
                  </a:cubicBezTo>
                  <a:cubicBezTo>
                    <a:pt x="174710" y="527821"/>
                    <a:pt x="167007" y="613808"/>
                    <a:pt x="205740" y="647700"/>
                  </a:cubicBezTo>
                  <a:cubicBezTo>
                    <a:pt x="216034" y="656707"/>
                    <a:pt x="230668" y="659252"/>
                    <a:pt x="243840" y="662940"/>
                  </a:cubicBezTo>
                  <a:cubicBezTo>
                    <a:pt x="294264" y="677059"/>
                    <a:pt x="344893" y="690771"/>
                    <a:pt x="396240" y="701040"/>
                  </a:cubicBezTo>
                  <a:cubicBezTo>
                    <a:pt x="420863" y="705965"/>
                    <a:pt x="567630" y="736596"/>
                    <a:pt x="601980" y="739140"/>
                  </a:cubicBezTo>
                  <a:cubicBezTo>
                    <a:pt x="639976" y="741955"/>
                    <a:pt x="678180" y="739140"/>
                    <a:pt x="716280" y="739140"/>
                  </a:cubicBezTo>
                  <a:lnTo>
                    <a:pt x="662940" y="708660"/>
                  </a:lnTo>
                  <a:close/>
                </a:path>
              </a:pathLst>
            </a:custGeom>
            <a:solidFill>
              <a:srgbClr val="9AD5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6107844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20AB134B-77FD-765F-5A21-9E6D748A4EEC}"/>
              </a:ext>
            </a:extLst>
          </p:cNvPr>
          <p:cNvSpPr>
            <a:spLocks noGrp="1"/>
          </p:cNvSpPr>
          <p:nvPr>
            <p:ph type="title"/>
          </p:nvPr>
        </p:nvSpPr>
        <p:spPr>
          <a:xfrm>
            <a:off x="649458" y="351408"/>
            <a:ext cx="10979834" cy="1325563"/>
          </a:xfrm>
        </p:spPr>
        <p:txBody>
          <a:bodyPr>
            <a:normAutofit fontScale="90000"/>
          </a:bodyPr>
          <a:lstStyle/>
          <a:p>
            <a:r>
              <a:rPr lang="en-US" sz="4800" spc="100" dirty="0">
                <a:solidFill>
                  <a:schemeClr val="bg1"/>
                </a:solidFill>
                <a:latin typeface="Franklin Gothic Heavy" panose="020B0903020102020204" pitchFamily="34" charset="0"/>
              </a:rPr>
              <a:t>II . CHARACTERISTICS OF WINNING TEAM DYNAMICS</a:t>
            </a:r>
          </a:p>
        </p:txBody>
      </p:sp>
      <p:sp>
        <p:nvSpPr>
          <p:cNvPr id="21" name="Content Placeholder 8">
            <a:extLst>
              <a:ext uri="{FF2B5EF4-FFF2-40B4-BE49-F238E27FC236}">
                <a16:creationId xmlns="" xmlns:a16="http://schemas.microsoft.com/office/drawing/2014/main" id="{424F33D9-72C2-D480-BEC4-79C142E45E15}"/>
              </a:ext>
            </a:extLst>
          </p:cNvPr>
          <p:cNvSpPr txBox="1">
            <a:spLocks/>
          </p:cNvSpPr>
          <p:nvPr/>
        </p:nvSpPr>
        <p:spPr>
          <a:xfrm>
            <a:off x="4078934" y="1791153"/>
            <a:ext cx="6018761"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5.   Participative Leadership.</a:t>
            </a:r>
          </a:p>
        </p:txBody>
      </p:sp>
      <p:pic>
        <p:nvPicPr>
          <p:cNvPr id="9218" name="Picture 2" descr="60+ Effective Leadership Skills: List &amp; Examples">
            <a:extLst>
              <a:ext uri="{FF2B5EF4-FFF2-40B4-BE49-F238E27FC236}">
                <a16:creationId xmlns="" xmlns:a16="http://schemas.microsoft.com/office/drawing/2014/main" id="{0D11B5E2-F60C-D424-DB13-EA018CEE02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904" y="2375933"/>
            <a:ext cx="6202191" cy="4130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32778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grpSp>
        <p:nvGrpSpPr>
          <p:cNvPr id="54" name="Group 53">
            <a:extLst>
              <a:ext uri="{FF2B5EF4-FFF2-40B4-BE49-F238E27FC236}">
                <a16:creationId xmlns="" xmlns:a16="http://schemas.microsoft.com/office/drawing/2014/main" id="{D0EADA9A-3E64-AA18-F2AF-227CEEAD197B}"/>
              </a:ext>
            </a:extLst>
          </p:cNvPr>
          <p:cNvGrpSpPr/>
          <p:nvPr/>
        </p:nvGrpSpPr>
        <p:grpSpPr>
          <a:xfrm>
            <a:off x="-572909" y="4023321"/>
            <a:ext cx="13380720" cy="2849917"/>
            <a:chOff x="-594360" y="-32021"/>
            <a:chExt cx="13380720" cy="2849917"/>
          </a:xfrm>
        </p:grpSpPr>
        <p:sp>
          <p:nvSpPr>
            <p:cNvPr id="53" name="Rectangle 52">
              <a:extLst>
                <a:ext uri="{FF2B5EF4-FFF2-40B4-BE49-F238E27FC236}">
                  <a16:creationId xmlns="" xmlns:a16="http://schemas.microsoft.com/office/drawing/2014/main" id="{6F05DD57-D264-F870-4B98-6DCEC0368E35}"/>
                </a:ext>
              </a:extLst>
            </p:cNvPr>
            <p:cNvSpPr/>
            <p:nvPr/>
          </p:nvSpPr>
          <p:spPr>
            <a:xfrm>
              <a:off x="-594360" y="-32021"/>
              <a:ext cx="13380720" cy="28499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TextBox 51">
              <a:extLst>
                <a:ext uri="{FF2B5EF4-FFF2-40B4-BE49-F238E27FC236}">
                  <a16:creationId xmlns="" xmlns:a16="http://schemas.microsoft.com/office/drawing/2014/main" id="{63A0A7B8-C5A8-511C-74E1-B8CFA8458462}"/>
                </a:ext>
              </a:extLst>
            </p:cNvPr>
            <p:cNvSpPr txBox="1"/>
            <p:nvPr/>
          </p:nvSpPr>
          <p:spPr>
            <a:xfrm>
              <a:off x="515697" y="319778"/>
              <a:ext cx="11486945" cy="2246769"/>
            </a:xfrm>
            <a:prstGeom prst="rect">
              <a:avLst/>
            </a:prstGeom>
            <a:noFill/>
          </p:spPr>
          <p:txBody>
            <a:bodyPr wrap="square" rtlCol="0">
              <a:spAutoFit/>
            </a:bodyPr>
            <a:lstStyle/>
            <a:p>
              <a:r>
                <a:rPr lang="en-US" sz="2800" dirty="0">
                  <a:solidFill>
                    <a:schemeClr val="bg1"/>
                  </a:solidFill>
                  <a:latin typeface="Franklin Gothic Heavy" panose="020B0903020102020204" pitchFamily="34" charset="0"/>
                </a:rPr>
                <a:t>"MY RULE OF THUMB IS THAT NO WORK TEAM SHOULD HAVE MEMBERSHIP IN THE DOUBLE DIGITS (AND MY PREFERRED SIZE IS SIX), SINCE OUR RESEARCH HAS SHOWN THAT THE NUMBER OF PERFORMANCE PROBLEMS A TEAM ENCOUNTERS INCREASES EXPONENTIALLY AS TEAM SIZE INCREASES.“ J RICHARD HACKMAN</a:t>
              </a:r>
            </a:p>
          </p:txBody>
        </p:sp>
      </p:grpSp>
      <p:pic>
        <p:nvPicPr>
          <p:cNvPr id="10274" name="Picture 34">
            <a:extLst>
              <a:ext uri="{FF2B5EF4-FFF2-40B4-BE49-F238E27FC236}">
                <a16:creationId xmlns="" xmlns:a16="http://schemas.microsoft.com/office/drawing/2014/main" id="{6103EF8F-3EC0-6871-8CD2-9C70B9530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425" y="3946149"/>
            <a:ext cx="4850254" cy="2717126"/>
          </a:xfrm>
          <a:prstGeom prst="rect">
            <a:avLst/>
          </a:prstGeom>
          <a:noFill/>
          <a:extLst>
            <a:ext uri="{909E8E84-426E-40DD-AFC4-6F175D3DCCD1}">
              <a14:hiddenFill xmlns:a14="http://schemas.microsoft.com/office/drawing/2010/main">
                <a:solidFill>
                  <a:srgbClr val="FFFFFF"/>
                </a:solidFill>
              </a14:hiddenFill>
            </a:ext>
          </a:extLst>
        </p:spPr>
      </p:pic>
      <p:pic>
        <p:nvPicPr>
          <p:cNvPr id="10280" name="Picture 40">
            <a:extLst>
              <a:ext uri="{FF2B5EF4-FFF2-40B4-BE49-F238E27FC236}">
                <a16:creationId xmlns="" xmlns:a16="http://schemas.microsoft.com/office/drawing/2014/main" id="{D0DD66DD-CCB5-DB15-6262-CD3E12464E2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10712" y="3969954"/>
            <a:ext cx="4299756" cy="2687348"/>
          </a:xfrm>
          <a:prstGeom prst="rect">
            <a:avLst/>
          </a:prstGeom>
          <a:noFill/>
          <a:extLst>
            <a:ext uri="{909E8E84-426E-40DD-AFC4-6F175D3DCCD1}">
              <a14:hiddenFill xmlns:a14="http://schemas.microsoft.com/office/drawing/2010/main">
                <a:solidFill>
                  <a:srgbClr val="FFFFFF"/>
                </a:solidFill>
              </a14:hiddenFill>
            </a:ext>
          </a:extLst>
        </p:spPr>
      </p:pic>
      <p:pic>
        <p:nvPicPr>
          <p:cNvPr id="10270" name="Picture 30">
            <a:extLst>
              <a:ext uri="{FF2B5EF4-FFF2-40B4-BE49-F238E27FC236}">
                <a16:creationId xmlns="" xmlns:a16="http://schemas.microsoft.com/office/drawing/2014/main" id="{69F399F5-F5F9-0FE7-46B0-31D9A6715C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54327" y="3939816"/>
            <a:ext cx="3995933" cy="2753400"/>
          </a:xfrm>
          <a:prstGeom prst="rect">
            <a:avLst/>
          </a:prstGeom>
          <a:noFill/>
          <a:extLst>
            <a:ext uri="{909E8E84-426E-40DD-AFC4-6F175D3DCCD1}">
              <a14:hiddenFill xmlns:a14="http://schemas.microsoft.com/office/drawing/2010/main">
                <a:solidFill>
                  <a:srgbClr val="FFFFFF"/>
                </a:solidFill>
              </a14:hiddenFill>
            </a:ext>
          </a:extLst>
        </p:spPr>
      </p:pic>
      <p:pic>
        <p:nvPicPr>
          <p:cNvPr id="10276" name="Picture 36" descr="How To Avoid Groupthink - Tips And Tricks">
            <a:extLst>
              <a:ext uri="{FF2B5EF4-FFF2-40B4-BE49-F238E27FC236}">
                <a16:creationId xmlns="" xmlns:a16="http://schemas.microsoft.com/office/drawing/2014/main" id="{A33FA09C-D4A4-0F78-E27E-91C3BFA2F9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2180" y="3965073"/>
            <a:ext cx="5153881" cy="2717126"/>
          </a:xfrm>
          <a:prstGeom prst="rect">
            <a:avLst/>
          </a:prstGeom>
          <a:noFill/>
          <a:extLst>
            <a:ext uri="{909E8E84-426E-40DD-AFC4-6F175D3DCCD1}">
              <a14:hiddenFill xmlns:a14="http://schemas.microsoft.com/office/drawing/2010/main">
                <a:solidFill>
                  <a:srgbClr val="FFFFFF"/>
                </a:solidFill>
              </a14:hiddenFill>
            </a:ext>
          </a:extLst>
        </p:spPr>
      </p:pic>
      <p:pic>
        <p:nvPicPr>
          <p:cNvPr id="10282" name="Picture 42">
            <a:extLst>
              <a:ext uri="{FF2B5EF4-FFF2-40B4-BE49-F238E27FC236}">
                <a16:creationId xmlns="" xmlns:a16="http://schemas.microsoft.com/office/drawing/2014/main" id="{38443A51-AA74-47C0-C7F1-5D3B058A58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8485" y="3965074"/>
            <a:ext cx="5008636" cy="271748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 xmlns:a16="http://schemas.microsoft.com/office/drawing/2014/main" id="{20AB134B-77FD-765F-5A21-9E6D748A4EEC}"/>
              </a:ext>
            </a:extLst>
          </p:cNvPr>
          <p:cNvSpPr>
            <a:spLocks noGrp="1"/>
          </p:cNvSpPr>
          <p:nvPr>
            <p:ph type="title"/>
          </p:nvPr>
        </p:nvSpPr>
        <p:spPr>
          <a:xfrm>
            <a:off x="2391976" y="3016104"/>
            <a:ext cx="7408047" cy="825792"/>
          </a:xfrm>
          <a:solidFill>
            <a:schemeClr val="bg1"/>
          </a:solidFill>
        </p:spPr>
        <p:txBody>
          <a:bodyPr>
            <a:normAutofit fontScale="90000"/>
          </a:bodyPr>
          <a:lstStyle/>
          <a:p>
            <a:pPr algn="ctr"/>
            <a:r>
              <a:rPr lang="en-US" sz="4800" spc="50" dirty="0">
                <a:solidFill>
                  <a:srgbClr val="B40000"/>
                </a:solidFill>
                <a:latin typeface="Franklin Gothic Heavy" panose="020B0903020102020204" pitchFamily="34" charset="0"/>
              </a:rPr>
              <a:t>III. POOR TEAM DYNAMICS</a:t>
            </a:r>
          </a:p>
        </p:txBody>
      </p:sp>
      <p:sp>
        <p:nvSpPr>
          <p:cNvPr id="15" name="Content Placeholder 8">
            <a:extLst>
              <a:ext uri="{FF2B5EF4-FFF2-40B4-BE49-F238E27FC236}">
                <a16:creationId xmlns="" xmlns:a16="http://schemas.microsoft.com/office/drawing/2014/main" id="{7608CBDF-76C8-DECF-8B3D-45BBCCC4F4FA}"/>
              </a:ext>
            </a:extLst>
          </p:cNvPr>
          <p:cNvSpPr txBox="1">
            <a:spLocks/>
          </p:cNvSpPr>
          <p:nvPr/>
        </p:nvSpPr>
        <p:spPr>
          <a:xfrm>
            <a:off x="8238284" y="5607366"/>
            <a:ext cx="3729111"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Weak Leadership</a:t>
            </a:r>
          </a:p>
        </p:txBody>
      </p:sp>
      <p:cxnSp>
        <p:nvCxnSpPr>
          <p:cNvPr id="5" name="Straight Arrow Connector 4">
            <a:extLst>
              <a:ext uri="{FF2B5EF4-FFF2-40B4-BE49-F238E27FC236}">
                <a16:creationId xmlns="" xmlns:a16="http://schemas.microsoft.com/office/drawing/2014/main" id="{CC4D730C-2F03-B38A-C71C-C1252A7DAA0E}"/>
              </a:ext>
            </a:extLst>
          </p:cNvPr>
          <p:cNvCxnSpPr>
            <a:cxnSpLocks/>
          </p:cNvCxnSpPr>
          <p:nvPr/>
        </p:nvCxnSpPr>
        <p:spPr>
          <a:xfrm>
            <a:off x="8458200" y="3772278"/>
            <a:ext cx="274320" cy="151199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2" name="Content Placeholder 8">
            <a:extLst>
              <a:ext uri="{FF2B5EF4-FFF2-40B4-BE49-F238E27FC236}">
                <a16:creationId xmlns="" xmlns:a16="http://schemas.microsoft.com/office/drawing/2014/main" id="{C01B183F-E221-32EE-C6B3-FB1968E4CB2E}"/>
              </a:ext>
            </a:extLst>
          </p:cNvPr>
          <p:cNvSpPr txBox="1">
            <a:spLocks/>
          </p:cNvSpPr>
          <p:nvPr/>
        </p:nvSpPr>
        <p:spPr>
          <a:xfrm>
            <a:off x="1340057" y="570313"/>
            <a:ext cx="5152184"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Excessive Deference to Authority</a:t>
            </a:r>
          </a:p>
        </p:txBody>
      </p:sp>
      <p:sp>
        <p:nvSpPr>
          <p:cNvPr id="13" name="Content Placeholder 8">
            <a:extLst>
              <a:ext uri="{FF2B5EF4-FFF2-40B4-BE49-F238E27FC236}">
                <a16:creationId xmlns="" xmlns:a16="http://schemas.microsoft.com/office/drawing/2014/main" id="{05520364-CC03-7665-BA4F-BDF29B992869}"/>
              </a:ext>
            </a:extLst>
          </p:cNvPr>
          <p:cNvSpPr txBox="1">
            <a:spLocks/>
          </p:cNvSpPr>
          <p:nvPr/>
        </p:nvSpPr>
        <p:spPr>
          <a:xfrm>
            <a:off x="6795978" y="702081"/>
            <a:ext cx="5013960"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Overly Competitive Environment</a:t>
            </a:r>
          </a:p>
        </p:txBody>
      </p:sp>
      <p:sp>
        <p:nvSpPr>
          <p:cNvPr id="14" name="Content Placeholder 8">
            <a:extLst>
              <a:ext uri="{FF2B5EF4-FFF2-40B4-BE49-F238E27FC236}">
                <a16:creationId xmlns="" xmlns:a16="http://schemas.microsoft.com/office/drawing/2014/main" id="{ABED1044-F837-7759-1599-7E259C77F08A}"/>
              </a:ext>
            </a:extLst>
          </p:cNvPr>
          <p:cNvSpPr txBox="1">
            <a:spLocks/>
          </p:cNvSpPr>
          <p:nvPr/>
        </p:nvSpPr>
        <p:spPr>
          <a:xfrm>
            <a:off x="5746011" y="1437464"/>
            <a:ext cx="2142282"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Groupthink</a:t>
            </a:r>
          </a:p>
        </p:txBody>
      </p:sp>
      <p:sp>
        <p:nvSpPr>
          <p:cNvPr id="16" name="Content Placeholder 8">
            <a:extLst>
              <a:ext uri="{FF2B5EF4-FFF2-40B4-BE49-F238E27FC236}">
                <a16:creationId xmlns="" xmlns:a16="http://schemas.microsoft.com/office/drawing/2014/main" id="{1F3F27C2-934D-5D64-DCBD-E0F6D8ECC47F}"/>
              </a:ext>
            </a:extLst>
          </p:cNvPr>
          <p:cNvSpPr txBox="1">
            <a:spLocks/>
          </p:cNvSpPr>
          <p:nvPr/>
        </p:nvSpPr>
        <p:spPr>
          <a:xfrm>
            <a:off x="623777" y="1922768"/>
            <a:ext cx="2591863"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Large Team Size</a:t>
            </a:r>
          </a:p>
        </p:txBody>
      </p:sp>
      <p:sp>
        <p:nvSpPr>
          <p:cNvPr id="20" name="Content Placeholder 8">
            <a:extLst>
              <a:ext uri="{FF2B5EF4-FFF2-40B4-BE49-F238E27FC236}">
                <a16:creationId xmlns="" xmlns:a16="http://schemas.microsoft.com/office/drawing/2014/main" id="{5F8B945B-6900-7D79-CB6A-E1C73AEB0BF4}"/>
              </a:ext>
            </a:extLst>
          </p:cNvPr>
          <p:cNvSpPr txBox="1">
            <a:spLocks/>
          </p:cNvSpPr>
          <p:nvPr/>
        </p:nvSpPr>
        <p:spPr>
          <a:xfrm>
            <a:off x="776440" y="4508686"/>
            <a:ext cx="3323383"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Fear of Being Judged</a:t>
            </a:r>
          </a:p>
        </p:txBody>
      </p:sp>
      <p:sp>
        <p:nvSpPr>
          <p:cNvPr id="21" name="Content Placeholder 8">
            <a:extLst>
              <a:ext uri="{FF2B5EF4-FFF2-40B4-BE49-F238E27FC236}">
                <a16:creationId xmlns="" xmlns:a16="http://schemas.microsoft.com/office/drawing/2014/main" id="{F6B2F6C3-BF63-375C-19DD-BA2EFA922918}"/>
              </a:ext>
            </a:extLst>
          </p:cNvPr>
          <p:cNvSpPr txBox="1">
            <a:spLocks/>
          </p:cNvSpPr>
          <p:nvPr/>
        </p:nvSpPr>
        <p:spPr>
          <a:xfrm>
            <a:off x="5936510" y="4823417"/>
            <a:ext cx="1951783" cy="546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Free Riding</a:t>
            </a:r>
          </a:p>
        </p:txBody>
      </p:sp>
      <p:sp>
        <p:nvSpPr>
          <p:cNvPr id="22" name="Content Placeholder 8">
            <a:extLst>
              <a:ext uri="{FF2B5EF4-FFF2-40B4-BE49-F238E27FC236}">
                <a16:creationId xmlns="" xmlns:a16="http://schemas.microsoft.com/office/drawing/2014/main" id="{263998B5-7E6B-7C56-32EF-E38C1D8D006C}"/>
              </a:ext>
            </a:extLst>
          </p:cNvPr>
          <p:cNvSpPr txBox="1">
            <a:spLocks/>
          </p:cNvSpPr>
          <p:nvPr/>
        </p:nvSpPr>
        <p:spPr>
          <a:xfrm>
            <a:off x="3349627" y="5726867"/>
            <a:ext cx="3323383" cy="758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latin typeface="Corbel" panose="020B0503020204020204" pitchFamily="34" charset="0"/>
              </a:rPr>
              <a:t>Negative </a:t>
            </a:r>
            <a:r>
              <a:rPr lang="en-US" dirty="0" err="1">
                <a:solidFill>
                  <a:schemeClr val="bg1"/>
                </a:solidFill>
                <a:latin typeface="Corbel" panose="020B0503020204020204" pitchFamily="34" charset="0"/>
              </a:rPr>
              <a:t>Behaviours</a:t>
            </a:r>
            <a:endParaRPr lang="en-US" dirty="0">
              <a:solidFill>
                <a:schemeClr val="bg1"/>
              </a:solidFill>
              <a:latin typeface="Corbel" panose="020B0503020204020204" pitchFamily="34" charset="0"/>
            </a:endParaRPr>
          </a:p>
        </p:txBody>
      </p:sp>
      <p:cxnSp>
        <p:nvCxnSpPr>
          <p:cNvPr id="24" name="Straight Arrow Connector 23">
            <a:extLst>
              <a:ext uri="{FF2B5EF4-FFF2-40B4-BE49-F238E27FC236}">
                <a16:creationId xmlns="" xmlns:a16="http://schemas.microsoft.com/office/drawing/2014/main" id="{1D8EB5D3-22FA-4A5F-8DB5-8A3188284B84}"/>
              </a:ext>
            </a:extLst>
          </p:cNvPr>
          <p:cNvCxnSpPr>
            <a:cxnSpLocks/>
          </p:cNvCxnSpPr>
          <p:nvPr/>
        </p:nvCxnSpPr>
        <p:spPr>
          <a:xfrm flipH="1">
            <a:off x="4771048" y="3580579"/>
            <a:ext cx="91507" cy="202678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 xmlns:a16="http://schemas.microsoft.com/office/drawing/2014/main" id="{A09C6683-4369-DDCD-D43F-C4A67355545A}"/>
              </a:ext>
            </a:extLst>
          </p:cNvPr>
          <p:cNvCxnSpPr>
            <a:cxnSpLocks/>
          </p:cNvCxnSpPr>
          <p:nvPr/>
        </p:nvCxnSpPr>
        <p:spPr>
          <a:xfrm>
            <a:off x="6558380" y="3772278"/>
            <a:ext cx="0" cy="100943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 xmlns:a16="http://schemas.microsoft.com/office/drawing/2014/main" id="{3753F2FC-6EEE-00A5-3436-08838FC95972}"/>
              </a:ext>
            </a:extLst>
          </p:cNvPr>
          <p:cNvCxnSpPr>
            <a:cxnSpLocks/>
          </p:cNvCxnSpPr>
          <p:nvPr/>
        </p:nvCxnSpPr>
        <p:spPr>
          <a:xfrm flipH="1">
            <a:off x="2391977" y="3772278"/>
            <a:ext cx="233405" cy="61690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 xmlns:a16="http://schemas.microsoft.com/office/drawing/2014/main" id="{A804AC27-C5D4-B174-64ED-18A11A0713BF}"/>
              </a:ext>
            </a:extLst>
          </p:cNvPr>
          <p:cNvCxnSpPr>
            <a:cxnSpLocks/>
          </p:cNvCxnSpPr>
          <p:nvPr/>
        </p:nvCxnSpPr>
        <p:spPr>
          <a:xfrm flipH="1" flipV="1">
            <a:off x="2788920" y="2412921"/>
            <a:ext cx="215761" cy="77072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 xmlns:a16="http://schemas.microsoft.com/office/drawing/2014/main" id="{1AEF6E6D-20F0-A0EA-C6F1-DCB838711732}"/>
              </a:ext>
            </a:extLst>
          </p:cNvPr>
          <p:cNvCxnSpPr>
            <a:cxnSpLocks/>
          </p:cNvCxnSpPr>
          <p:nvPr/>
        </p:nvCxnSpPr>
        <p:spPr>
          <a:xfrm flipH="1" flipV="1">
            <a:off x="4099823" y="1248128"/>
            <a:ext cx="107880" cy="1888251"/>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 xmlns:a16="http://schemas.microsoft.com/office/drawing/2014/main" id="{C16BB0C9-A921-EAB6-CE73-61B8EC7EA975}"/>
              </a:ext>
            </a:extLst>
          </p:cNvPr>
          <p:cNvCxnSpPr>
            <a:cxnSpLocks/>
          </p:cNvCxnSpPr>
          <p:nvPr/>
        </p:nvCxnSpPr>
        <p:spPr>
          <a:xfrm flipV="1">
            <a:off x="6558380" y="1922768"/>
            <a:ext cx="229260" cy="125856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 xmlns:a16="http://schemas.microsoft.com/office/drawing/2014/main" id="{EF19E011-8400-1FB1-FF2D-BC7C611EB512}"/>
              </a:ext>
            </a:extLst>
          </p:cNvPr>
          <p:cNvCxnSpPr>
            <a:cxnSpLocks/>
          </p:cNvCxnSpPr>
          <p:nvPr/>
        </p:nvCxnSpPr>
        <p:spPr>
          <a:xfrm flipV="1">
            <a:off x="9216661" y="1437464"/>
            <a:ext cx="209940" cy="1659303"/>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0244" name="Picture 4" descr="10 Characteristics Of Weak Leaders - Kumar Gauraw">
            <a:extLst>
              <a:ext uri="{FF2B5EF4-FFF2-40B4-BE49-F238E27FC236}">
                <a16:creationId xmlns="" xmlns:a16="http://schemas.microsoft.com/office/drawing/2014/main" id="{EA1831CB-0CF2-6C07-E11D-1859C8A31D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871" y="3969779"/>
            <a:ext cx="4465615" cy="270212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Weak Team Stock Illustrations – 303 Weak Team Stock Illustrations, Vectors  &amp; Clipart - Dreamstime">
            <a:extLst>
              <a:ext uri="{FF2B5EF4-FFF2-40B4-BE49-F238E27FC236}">
                <a16:creationId xmlns="" xmlns:a16="http://schemas.microsoft.com/office/drawing/2014/main" id="{267FA977-D1BE-8999-436F-6EED7A3B9CE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1848" b="8013"/>
          <a:stretch/>
        </p:blipFill>
        <p:spPr bwMode="auto">
          <a:xfrm>
            <a:off x="4342130" y="192854"/>
            <a:ext cx="7551693" cy="263620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Weak Leadership: Are You Doing It? - Thoughtful Leader">
            <a:extLst>
              <a:ext uri="{FF2B5EF4-FFF2-40B4-BE49-F238E27FC236}">
                <a16:creationId xmlns="" xmlns:a16="http://schemas.microsoft.com/office/drawing/2014/main" id="{E1F4B88F-B0F6-89A4-A1F8-1B9CED4F58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176" y="186097"/>
            <a:ext cx="4365382" cy="2648332"/>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From Dualism to Dependent Origination | Learning to unlearn">
            <a:extLst>
              <a:ext uri="{FF2B5EF4-FFF2-40B4-BE49-F238E27FC236}">
                <a16:creationId xmlns="" xmlns:a16="http://schemas.microsoft.com/office/drawing/2014/main" id="{58CCBF05-1FB3-8DF1-17DC-10AD39D086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46610" y="186098"/>
            <a:ext cx="3541683" cy="264080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s aggressive behavior the new normal? - Doral Family Journal">
            <a:extLst>
              <a:ext uri="{FF2B5EF4-FFF2-40B4-BE49-F238E27FC236}">
                <a16:creationId xmlns="" xmlns:a16="http://schemas.microsoft.com/office/drawing/2014/main" id="{95A76918-E915-270D-2300-38BCE3FBC4F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85586" y="192853"/>
            <a:ext cx="4743596" cy="263862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70 Attention Seeker Quotes with Tips on How to Avoid It (2021)">
            <a:extLst>
              <a:ext uri="{FF2B5EF4-FFF2-40B4-BE49-F238E27FC236}">
                <a16:creationId xmlns="" xmlns:a16="http://schemas.microsoft.com/office/drawing/2014/main" id="{C452F014-1AEA-E4F2-0447-F3A4732831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10995" y="192855"/>
            <a:ext cx="4404803" cy="2642882"/>
          </a:xfrm>
          <a:prstGeom prst="rect">
            <a:avLst/>
          </a:prstGeom>
          <a:noFill/>
          <a:extLst>
            <a:ext uri="{909E8E84-426E-40DD-AFC4-6F175D3DCCD1}">
              <a14:hiddenFill xmlns:a14="http://schemas.microsoft.com/office/drawing/2010/main">
                <a:solidFill>
                  <a:srgbClr val="FFFFFF"/>
                </a:solidFill>
              </a14:hiddenFill>
            </a:ext>
          </a:extLst>
        </p:spPr>
      </p:pic>
      <p:pic>
        <p:nvPicPr>
          <p:cNvPr id="10260" name="Picture 20" descr="How To Stop Your Fear of Being Judged Hold You Back">
            <a:extLst>
              <a:ext uri="{FF2B5EF4-FFF2-40B4-BE49-F238E27FC236}">
                <a16:creationId xmlns="" xmlns:a16="http://schemas.microsoft.com/office/drawing/2014/main" id="{200923C2-864E-CE0F-A756-A7BA4C0E60F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r="10674"/>
          <a:stretch/>
        </p:blipFill>
        <p:spPr bwMode="auto">
          <a:xfrm>
            <a:off x="1921028" y="186097"/>
            <a:ext cx="5162551" cy="2653831"/>
          </a:xfrm>
          <a:prstGeom prst="rect">
            <a:avLst/>
          </a:prstGeom>
          <a:noFill/>
          <a:extLst>
            <a:ext uri="{909E8E84-426E-40DD-AFC4-6F175D3DCCD1}">
              <a14:hiddenFill xmlns:a14="http://schemas.microsoft.com/office/drawing/2010/main">
                <a:solidFill>
                  <a:srgbClr val="FFFFFF"/>
                </a:solidFill>
              </a14:hiddenFill>
            </a:ext>
          </a:extLst>
        </p:spPr>
      </p:pic>
      <p:pic>
        <p:nvPicPr>
          <p:cNvPr id="10264" name="Picture 24">
            <a:extLst>
              <a:ext uri="{FF2B5EF4-FFF2-40B4-BE49-F238E27FC236}">
                <a16:creationId xmlns="" xmlns:a16="http://schemas.microsoft.com/office/drawing/2014/main" id="{C5E8CC14-0A3B-DA98-4CF5-EB8CC928BBD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60133" y="186098"/>
            <a:ext cx="3398484" cy="2636200"/>
          </a:xfrm>
          <a:prstGeom prst="rect">
            <a:avLst/>
          </a:prstGeom>
          <a:noFill/>
          <a:extLst>
            <a:ext uri="{909E8E84-426E-40DD-AFC4-6F175D3DCCD1}">
              <a14:hiddenFill xmlns:a14="http://schemas.microsoft.com/office/drawing/2010/main">
                <a:solidFill>
                  <a:srgbClr val="FFFFFF"/>
                </a:solidFill>
              </a14:hiddenFill>
            </a:ext>
          </a:extLst>
        </p:spPr>
      </p:pic>
      <p:pic>
        <p:nvPicPr>
          <p:cNvPr id="10266" name="Picture 26" descr="8,633 Crowded Office Illustrations &amp; Clip Art - iStock">
            <a:extLst>
              <a:ext uri="{FF2B5EF4-FFF2-40B4-BE49-F238E27FC236}">
                <a16:creationId xmlns="" xmlns:a16="http://schemas.microsoft.com/office/drawing/2014/main" id="{72EE09B1-F1A4-4123-A54A-DAD7E57272E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38884" y="179526"/>
            <a:ext cx="4896410" cy="2648222"/>
          </a:xfrm>
          <a:prstGeom prst="rect">
            <a:avLst/>
          </a:prstGeom>
          <a:noFill/>
          <a:extLst>
            <a:ext uri="{909E8E84-426E-40DD-AFC4-6F175D3DCCD1}">
              <a14:hiddenFill xmlns:a14="http://schemas.microsoft.com/office/drawing/2010/main">
                <a:solidFill>
                  <a:srgbClr val="FFFFFF"/>
                </a:solidFill>
              </a14:hiddenFill>
            </a:ext>
          </a:extLst>
        </p:spPr>
      </p:pic>
      <p:sp>
        <p:nvSpPr>
          <p:cNvPr id="56" name="AutoShape 38" descr="How to Deal with Toxic Competition - Mindful">
            <a:extLst>
              <a:ext uri="{FF2B5EF4-FFF2-40B4-BE49-F238E27FC236}">
                <a16:creationId xmlns="" xmlns:a16="http://schemas.microsoft.com/office/drawing/2014/main" id="{2A398E70-652F-F197-C593-190A2E29E7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16029676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3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48"/>
                                        </p:tgtEl>
                                        <p:attrNameLst>
                                          <p:attrName>style.visibility</p:attrName>
                                        </p:attrNameLst>
                                      </p:cBhvr>
                                      <p:to>
                                        <p:strVal val="visible"/>
                                      </p:to>
                                    </p:set>
                                    <p:animEffect transition="in" filter="fade">
                                      <p:cBhvr>
                                        <p:cTn id="14" dur="500"/>
                                        <p:tgtEl>
                                          <p:spTgt spid="1024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250"/>
                                        <p:tgtEl>
                                          <p:spTgt spid="21"/>
                                        </p:tgtEl>
                                      </p:cBhvr>
                                    </p:animEffect>
                                    <p:set>
                                      <p:cBhvr>
                                        <p:cTn id="19" dur="1" fill="hold">
                                          <p:stCondLst>
                                            <p:cond delay="249"/>
                                          </p:stCondLst>
                                        </p:cTn>
                                        <p:tgtEl>
                                          <p:spTgt spid="21"/>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248"/>
                                        </p:tgtEl>
                                      </p:cBhvr>
                                    </p:animEffect>
                                    <p:set>
                                      <p:cBhvr>
                                        <p:cTn id="22" dur="1" fill="hold">
                                          <p:stCondLst>
                                            <p:cond delay="499"/>
                                          </p:stCondLst>
                                        </p:cTn>
                                        <p:tgtEl>
                                          <p:spTgt spid="10248"/>
                                        </p:tgtEl>
                                        <p:attrNameLst>
                                          <p:attrName>style.visibility</p:attrName>
                                        </p:attrNameLst>
                                      </p:cBhvr>
                                      <p:to>
                                        <p:strVal val="hidden"/>
                                      </p:to>
                                    </p:set>
                                  </p:childTnLst>
                                </p:cTn>
                              </p:par>
                            </p:childTnLst>
                          </p:cTn>
                        </p:par>
                        <p:par>
                          <p:cTn id="23" fill="hold">
                            <p:stCondLst>
                              <p:cond delay="500"/>
                            </p:stCondLst>
                            <p:childTnLst>
                              <p:par>
                                <p:cTn id="24" presetID="22" presetClass="exit" presetSubtype="4" fill="hold" nodeType="afterEffect">
                                  <p:stCondLst>
                                    <p:cond delay="0"/>
                                  </p:stCondLst>
                                  <p:childTnLst>
                                    <p:animEffect transition="out" filter="wipe(down)">
                                      <p:cBhvr>
                                        <p:cTn id="25" dur="250"/>
                                        <p:tgtEl>
                                          <p:spTgt spid="25"/>
                                        </p:tgtEl>
                                      </p:cBhvr>
                                    </p:animEffect>
                                    <p:set>
                                      <p:cBhvr>
                                        <p:cTn id="26" dur="1" fill="hold">
                                          <p:stCondLst>
                                            <p:cond delay="249"/>
                                          </p:stCondLst>
                                        </p:cTn>
                                        <p:tgtEl>
                                          <p:spTgt spid="25"/>
                                        </p:tgtEl>
                                        <p:attrNameLst>
                                          <p:attrName>style.visibility</p:attrName>
                                        </p:attrNameLst>
                                      </p:cBhvr>
                                      <p:to>
                                        <p:strVal val="hidden"/>
                                      </p:to>
                                    </p:set>
                                  </p:childTnLst>
                                </p:cTn>
                              </p:par>
                            </p:childTnLst>
                          </p:cTn>
                        </p:par>
                        <p:par>
                          <p:cTn id="27" fill="hold">
                            <p:stCondLst>
                              <p:cond delay="750"/>
                            </p:stCondLst>
                            <p:childTnLst>
                              <p:par>
                                <p:cTn id="28" presetID="22" presetClass="entr" presetSubtype="1"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up)">
                                      <p:cBhvr>
                                        <p:cTn id="30" dur="250"/>
                                        <p:tgtEl>
                                          <p:spTgt spid="5"/>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0244"/>
                                        </p:tgtEl>
                                        <p:attrNameLst>
                                          <p:attrName>style.visibility</p:attrName>
                                        </p:attrNameLst>
                                      </p:cBhvr>
                                      <p:to>
                                        <p:strVal val="visible"/>
                                      </p:to>
                                    </p:set>
                                    <p:animEffect transition="in" filter="fade">
                                      <p:cBhvr>
                                        <p:cTn id="37" dur="500"/>
                                        <p:tgtEl>
                                          <p:spTgt spid="10244"/>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10246"/>
                                        </p:tgtEl>
                                        <p:attrNameLst>
                                          <p:attrName>style.visibility</p:attrName>
                                        </p:attrNameLst>
                                      </p:cBhvr>
                                      <p:to>
                                        <p:strVal val="visible"/>
                                      </p:to>
                                    </p:set>
                                    <p:animEffect transition="in" filter="fade">
                                      <p:cBhvr>
                                        <p:cTn id="41" dur="500"/>
                                        <p:tgtEl>
                                          <p:spTgt spid="10246"/>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10242"/>
                                        </p:tgtEl>
                                        <p:attrNameLst>
                                          <p:attrName>style.visibility</p:attrName>
                                        </p:attrNameLst>
                                      </p:cBhvr>
                                      <p:to>
                                        <p:strVal val="visible"/>
                                      </p:to>
                                    </p:set>
                                    <p:animEffect transition="in" filter="fade">
                                      <p:cBhvr>
                                        <p:cTn id="45" dur="500"/>
                                        <p:tgtEl>
                                          <p:spTgt spid="1024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250"/>
                                        <p:tgtEl>
                                          <p:spTgt spid="15"/>
                                        </p:tgtEl>
                                      </p:cBhvr>
                                    </p:animEffect>
                                    <p:set>
                                      <p:cBhvr>
                                        <p:cTn id="50" dur="1" fill="hold">
                                          <p:stCondLst>
                                            <p:cond delay="249"/>
                                          </p:stCondLst>
                                        </p:cTn>
                                        <p:tgtEl>
                                          <p:spTgt spid="15"/>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0244"/>
                                        </p:tgtEl>
                                      </p:cBhvr>
                                    </p:animEffect>
                                    <p:set>
                                      <p:cBhvr>
                                        <p:cTn id="53" dur="1" fill="hold">
                                          <p:stCondLst>
                                            <p:cond delay="499"/>
                                          </p:stCondLst>
                                        </p:cTn>
                                        <p:tgtEl>
                                          <p:spTgt spid="10244"/>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0246"/>
                                        </p:tgtEl>
                                      </p:cBhvr>
                                    </p:animEffect>
                                    <p:set>
                                      <p:cBhvr>
                                        <p:cTn id="56" dur="1" fill="hold">
                                          <p:stCondLst>
                                            <p:cond delay="499"/>
                                          </p:stCondLst>
                                        </p:cTn>
                                        <p:tgtEl>
                                          <p:spTgt spid="10246"/>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10242"/>
                                        </p:tgtEl>
                                      </p:cBhvr>
                                    </p:animEffect>
                                    <p:set>
                                      <p:cBhvr>
                                        <p:cTn id="59" dur="1" fill="hold">
                                          <p:stCondLst>
                                            <p:cond delay="499"/>
                                          </p:stCondLst>
                                        </p:cTn>
                                        <p:tgtEl>
                                          <p:spTgt spid="10242"/>
                                        </p:tgtEl>
                                        <p:attrNameLst>
                                          <p:attrName>style.visibility</p:attrName>
                                        </p:attrNameLst>
                                      </p:cBhvr>
                                      <p:to>
                                        <p:strVal val="hidden"/>
                                      </p:to>
                                    </p:set>
                                  </p:childTnLst>
                                </p:cTn>
                              </p:par>
                            </p:childTnLst>
                          </p:cTn>
                        </p:par>
                        <p:par>
                          <p:cTn id="60" fill="hold">
                            <p:stCondLst>
                              <p:cond delay="500"/>
                            </p:stCondLst>
                            <p:childTnLst>
                              <p:par>
                                <p:cTn id="61" presetID="22" presetClass="exit" presetSubtype="4" fill="hold" nodeType="afterEffect">
                                  <p:stCondLst>
                                    <p:cond delay="0"/>
                                  </p:stCondLst>
                                  <p:childTnLst>
                                    <p:animEffect transition="out" filter="wipe(down)">
                                      <p:cBhvr>
                                        <p:cTn id="62" dur="250"/>
                                        <p:tgtEl>
                                          <p:spTgt spid="5"/>
                                        </p:tgtEl>
                                      </p:cBhvr>
                                    </p:animEffect>
                                    <p:set>
                                      <p:cBhvr>
                                        <p:cTn id="63" dur="1" fill="hold">
                                          <p:stCondLst>
                                            <p:cond delay="249"/>
                                          </p:stCondLst>
                                        </p:cTn>
                                        <p:tgtEl>
                                          <p:spTgt spid="5"/>
                                        </p:tgtEl>
                                        <p:attrNameLst>
                                          <p:attrName>style.visibility</p:attrName>
                                        </p:attrNameLst>
                                      </p:cBhvr>
                                      <p:to>
                                        <p:strVal val="hidden"/>
                                      </p:to>
                                    </p:set>
                                  </p:childTnLst>
                                </p:cTn>
                              </p:par>
                            </p:childTnLst>
                          </p:cTn>
                        </p:par>
                        <p:par>
                          <p:cTn id="64" fill="hold">
                            <p:stCondLst>
                              <p:cond delay="750"/>
                            </p:stCondLst>
                            <p:childTnLst>
                              <p:par>
                                <p:cTn id="65" presetID="22" presetClass="entr" presetSubtype="1"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up)">
                                      <p:cBhvr>
                                        <p:cTn id="67" dur="250"/>
                                        <p:tgtEl>
                                          <p:spTgt spid="24"/>
                                        </p:tgtEl>
                                      </p:cBhvr>
                                    </p:animEffect>
                                  </p:childTnLst>
                                </p:cTn>
                              </p:par>
                            </p:childTnLst>
                          </p:cTn>
                        </p:par>
                        <p:par>
                          <p:cTn id="68" fill="hold">
                            <p:stCondLst>
                              <p:cond delay="1000"/>
                            </p:stCondLst>
                            <p:childTnLst>
                              <p:par>
                                <p:cTn id="69" presetID="1"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par>
                          <p:cTn id="71" fill="hold">
                            <p:stCondLst>
                              <p:cond delay="1000"/>
                            </p:stCondLst>
                            <p:childTnLst>
                              <p:par>
                                <p:cTn id="72" presetID="10" presetClass="entr" presetSubtype="0" fill="hold" nodeType="afterEffect">
                                  <p:stCondLst>
                                    <p:cond delay="0"/>
                                  </p:stCondLst>
                                  <p:childTnLst>
                                    <p:set>
                                      <p:cBhvr>
                                        <p:cTn id="73" dur="1" fill="hold">
                                          <p:stCondLst>
                                            <p:cond delay="0"/>
                                          </p:stCondLst>
                                        </p:cTn>
                                        <p:tgtEl>
                                          <p:spTgt spid="10250"/>
                                        </p:tgtEl>
                                        <p:attrNameLst>
                                          <p:attrName>style.visibility</p:attrName>
                                        </p:attrNameLst>
                                      </p:cBhvr>
                                      <p:to>
                                        <p:strVal val="visible"/>
                                      </p:to>
                                    </p:set>
                                    <p:animEffect transition="in" filter="fade">
                                      <p:cBhvr>
                                        <p:cTn id="74" dur="500"/>
                                        <p:tgtEl>
                                          <p:spTgt spid="10250"/>
                                        </p:tgtEl>
                                      </p:cBhvr>
                                    </p:animEffect>
                                  </p:childTnLst>
                                </p:cTn>
                              </p:par>
                            </p:childTnLst>
                          </p:cTn>
                        </p:par>
                        <p:par>
                          <p:cTn id="75" fill="hold">
                            <p:stCondLst>
                              <p:cond delay="1500"/>
                            </p:stCondLst>
                            <p:childTnLst>
                              <p:par>
                                <p:cTn id="76" presetID="10" presetClass="entr" presetSubtype="0" fill="hold" nodeType="afterEffect">
                                  <p:stCondLst>
                                    <p:cond delay="0"/>
                                  </p:stCondLst>
                                  <p:childTnLst>
                                    <p:set>
                                      <p:cBhvr>
                                        <p:cTn id="77" dur="1" fill="hold">
                                          <p:stCondLst>
                                            <p:cond delay="0"/>
                                          </p:stCondLst>
                                        </p:cTn>
                                        <p:tgtEl>
                                          <p:spTgt spid="10252"/>
                                        </p:tgtEl>
                                        <p:attrNameLst>
                                          <p:attrName>style.visibility</p:attrName>
                                        </p:attrNameLst>
                                      </p:cBhvr>
                                      <p:to>
                                        <p:strVal val="visible"/>
                                      </p:to>
                                    </p:set>
                                    <p:animEffect transition="in" filter="fade">
                                      <p:cBhvr>
                                        <p:cTn id="78" dur="500"/>
                                        <p:tgtEl>
                                          <p:spTgt spid="1025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250"/>
                                        <p:tgtEl>
                                          <p:spTgt spid="22"/>
                                        </p:tgtEl>
                                      </p:cBhvr>
                                    </p:animEffect>
                                    <p:set>
                                      <p:cBhvr>
                                        <p:cTn id="83" dur="1" fill="hold">
                                          <p:stCondLst>
                                            <p:cond delay="249"/>
                                          </p:stCondLst>
                                        </p:cTn>
                                        <p:tgtEl>
                                          <p:spTgt spid="22"/>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0250"/>
                                        </p:tgtEl>
                                      </p:cBhvr>
                                    </p:animEffect>
                                    <p:set>
                                      <p:cBhvr>
                                        <p:cTn id="86" dur="1" fill="hold">
                                          <p:stCondLst>
                                            <p:cond delay="499"/>
                                          </p:stCondLst>
                                        </p:cTn>
                                        <p:tgtEl>
                                          <p:spTgt spid="10250"/>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0252"/>
                                        </p:tgtEl>
                                      </p:cBhvr>
                                    </p:animEffect>
                                    <p:set>
                                      <p:cBhvr>
                                        <p:cTn id="89" dur="1" fill="hold">
                                          <p:stCondLst>
                                            <p:cond delay="499"/>
                                          </p:stCondLst>
                                        </p:cTn>
                                        <p:tgtEl>
                                          <p:spTgt spid="10252"/>
                                        </p:tgtEl>
                                        <p:attrNameLst>
                                          <p:attrName>style.visibility</p:attrName>
                                        </p:attrNameLst>
                                      </p:cBhvr>
                                      <p:to>
                                        <p:strVal val="hidden"/>
                                      </p:to>
                                    </p:set>
                                  </p:childTnLst>
                                </p:cTn>
                              </p:par>
                            </p:childTnLst>
                          </p:cTn>
                        </p:par>
                        <p:par>
                          <p:cTn id="90" fill="hold">
                            <p:stCondLst>
                              <p:cond delay="500"/>
                            </p:stCondLst>
                            <p:childTnLst>
                              <p:par>
                                <p:cTn id="91" presetID="22" presetClass="exit" presetSubtype="4" fill="hold" nodeType="afterEffect">
                                  <p:stCondLst>
                                    <p:cond delay="0"/>
                                  </p:stCondLst>
                                  <p:childTnLst>
                                    <p:animEffect transition="out" filter="wipe(down)">
                                      <p:cBhvr>
                                        <p:cTn id="92" dur="250"/>
                                        <p:tgtEl>
                                          <p:spTgt spid="24"/>
                                        </p:tgtEl>
                                      </p:cBhvr>
                                    </p:animEffect>
                                    <p:set>
                                      <p:cBhvr>
                                        <p:cTn id="93" dur="1" fill="hold">
                                          <p:stCondLst>
                                            <p:cond delay="249"/>
                                          </p:stCondLst>
                                        </p:cTn>
                                        <p:tgtEl>
                                          <p:spTgt spid="24"/>
                                        </p:tgtEl>
                                        <p:attrNameLst>
                                          <p:attrName>style.visibility</p:attrName>
                                        </p:attrNameLst>
                                      </p:cBhvr>
                                      <p:to>
                                        <p:strVal val="hidden"/>
                                      </p:to>
                                    </p:set>
                                  </p:childTnLst>
                                </p:cTn>
                              </p:par>
                            </p:childTnLst>
                          </p:cTn>
                        </p:par>
                        <p:par>
                          <p:cTn id="94" fill="hold">
                            <p:stCondLst>
                              <p:cond delay="750"/>
                            </p:stCondLst>
                            <p:childTnLst>
                              <p:par>
                                <p:cTn id="95" presetID="22" presetClass="entr" presetSubtype="1" fill="hold" nodeType="after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wipe(up)">
                                      <p:cBhvr>
                                        <p:cTn id="97" dur="250"/>
                                        <p:tgtEl>
                                          <p:spTgt spid="32"/>
                                        </p:tgtEl>
                                      </p:cBhvr>
                                    </p:animEffect>
                                  </p:childTnLst>
                                </p:cTn>
                              </p:par>
                            </p:childTnLst>
                          </p:cTn>
                        </p:par>
                        <p:par>
                          <p:cTn id="98" fill="hold">
                            <p:stCondLst>
                              <p:cond delay="1000"/>
                            </p:stCondLst>
                            <p:childTnLst>
                              <p:par>
                                <p:cTn id="99" presetID="1" presetClass="entr" presetSubtype="0"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childTnLst>
                                </p:cTn>
                              </p:par>
                            </p:childTnLst>
                          </p:cTn>
                        </p:par>
                        <p:par>
                          <p:cTn id="101" fill="hold">
                            <p:stCondLst>
                              <p:cond delay="1000"/>
                            </p:stCondLst>
                            <p:childTnLst>
                              <p:par>
                                <p:cTn id="102" presetID="10" presetClass="entr" presetSubtype="0" fill="hold" nodeType="afterEffect">
                                  <p:stCondLst>
                                    <p:cond delay="0"/>
                                  </p:stCondLst>
                                  <p:childTnLst>
                                    <p:set>
                                      <p:cBhvr>
                                        <p:cTn id="103" dur="1" fill="hold">
                                          <p:stCondLst>
                                            <p:cond delay="0"/>
                                          </p:stCondLst>
                                        </p:cTn>
                                        <p:tgtEl>
                                          <p:spTgt spid="10264"/>
                                        </p:tgtEl>
                                        <p:attrNameLst>
                                          <p:attrName>style.visibility</p:attrName>
                                        </p:attrNameLst>
                                      </p:cBhvr>
                                      <p:to>
                                        <p:strVal val="visible"/>
                                      </p:to>
                                    </p:set>
                                    <p:animEffect transition="in" filter="fade">
                                      <p:cBhvr>
                                        <p:cTn id="104" dur="500"/>
                                        <p:tgtEl>
                                          <p:spTgt spid="10264"/>
                                        </p:tgtEl>
                                      </p:cBhvr>
                                    </p:animEffect>
                                  </p:childTnLst>
                                </p:cTn>
                              </p:par>
                            </p:childTnLst>
                          </p:cTn>
                        </p:par>
                        <p:par>
                          <p:cTn id="105" fill="hold">
                            <p:stCondLst>
                              <p:cond delay="1500"/>
                            </p:stCondLst>
                            <p:childTnLst>
                              <p:par>
                                <p:cTn id="106" presetID="10" presetClass="entr" presetSubtype="0" fill="hold" nodeType="afterEffect">
                                  <p:stCondLst>
                                    <p:cond delay="0"/>
                                  </p:stCondLst>
                                  <p:childTnLst>
                                    <p:set>
                                      <p:cBhvr>
                                        <p:cTn id="107" dur="1" fill="hold">
                                          <p:stCondLst>
                                            <p:cond delay="0"/>
                                          </p:stCondLst>
                                        </p:cTn>
                                        <p:tgtEl>
                                          <p:spTgt spid="10260"/>
                                        </p:tgtEl>
                                        <p:attrNameLst>
                                          <p:attrName>style.visibility</p:attrName>
                                        </p:attrNameLst>
                                      </p:cBhvr>
                                      <p:to>
                                        <p:strVal val="visible"/>
                                      </p:to>
                                    </p:set>
                                    <p:animEffect transition="in" filter="fade">
                                      <p:cBhvr>
                                        <p:cTn id="108" dur="500"/>
                                        <p:tgtEl>
                                          <p:spTgt spid="10260"/>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xit" presetSubtype="0" fill="hold" grpId="1" nodeType="clickEffect">
                                  <p:stCondLst>
                                    <p:cond delay="0"/>
                                  </p:stCondLst>
                                  <p:childTnLst>
                                    <p:animEffect transition="out" filter="fade">
                                      <p:cBhvr>
                                        <p:cTn id="112" dur="250"/>
                                        <p:tgtEl>
                                          <p:spTgt spid="20"/>
                                        </p:tgtEl>
                                      </p:cBhvr>
                                    </p:animEffect>
                                    <p:set>
                                      <p:cBhvr>
                                        <p:cTn id="113" dur="1" fill="hold">
                                          <p:stCondLst>
                                            <p:cond delay="249"/>
                                          </p:stCondLst>
                                        </p:cTn>
                                        <p:tgtEl>
                                          <p:spTgt spid="20"/>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10264"/>
                                        </p:tgtEl>
                                      </p:cBhvr>
                                    </p:animEffect>
                                    <p:set>
                                      <p:cBhvr>
                                        <p:cTn id="116" dur="1" fill="hold">
                                          <p:stCondLst>
                                            <p:cond delay="499"/>
                                          </p:stCondLst>
                                        </p:cTn>
                                        <p:tgtEl>
                                          <p:spTgt spid="10264"/>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10260"/>
                                        </p:tgtEl>
                                      </p:cBhvr>
                                    </p:animEffect>
                                    <p:set>
                                      <p:cBhvr>
                                        <p:cTn id="119" dur="1" fill="hold">
                                          <p:stCondLst>
                                            <p:cond delay="499"/>
                                          </p:stCondLst>
                                        </p:cTn>
                                        <p:tgtEl>
                                          <p:spTgt spid="10260"/>
                                        </p:tgtEl>
                                        <p:attrNameLst>
                                          <p:attrName>style.visibility</p:attrName>
                                        </p:attrNameLst>
                                      </p:cBhvr>
                                      <p:to>
                                        <p:strVal val="hidden"/>
                                      </p:to>
                                    </p:set>
                                  </p:childTnLst>
                                </p:cTn>
                              </p:par>
                            </p:childTnLst>
                          </p:cTn>
                        </p:par>
                        <p:par>
                          <p:cTn id="120" fill="hold">
                            <p:stCondLst>
                              <p:cond delay="500"/>
                            </p:stCondLst>
                            <p:childTnLst>
                              <p:par>
                                <p:cTn id="121" presetID="22" presetClass="exit" presetSubtype="4" fill="hold" nodeType="afterEffect">
                                  <p:stCondLst>
                                    <p:cond delay="0"/>
                                  </p:stCondLst>
                                  <p:childTnLst>
                                    <p:animEffect transition="out" filter="wipe(down)">
                                      <p:cBhvr>
                                        <p:cTn id="122" dur="250"/>
                                        <p:tgtEl>
                                          <p:spTgt spid="32"/>
                                        </p:tgtEl>
                                      </p:cBhvr>
                                    </p:animEffect>
                                    <p:set>
                                      <p:cBhvr>
                                        <p:cTn id="123" dur="1" fill="hold">
                                          <p:stCondLst>
                                            <p:cond delay="249"/>
                                          </p:stCondLst>
                                        </p:cTn>
                                        <p:tgtEl>
                                          <p:spTgt spid="32"/>
                                        </p:tgtEl>
                                        <p:attrNameLst>
                                          <p:attrName>style.visibility</p:attrName>
                                        </p:attrNameLst>
                                      </p:cBhvr>
                                      <p:to>
                                        <p:strVal val="hidden"/>
                                      </p:to>
                                    </p:set>
                                  </p:childTnLst>
                                </p:cTn>
                              </p:par>
                            </p:childTnLst>
                          </p:cTn>
                        </p:par>
                        <p:par>
                          <p:cTn id="124" fill="hold">
                            <p:stCondLst>
                              <p:cond delay="750"/>
                            </p:stCondLst>
                            <p:childTnLst>
                              <p:par>
                                <p:cTn id="125" presetID="22" presetClass="entr" presetSubtype="4" fill="hold"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down)">
                                      <p:cBhvr>
                                        <p:cTn id="127" dur="250"/>
                                        <p:tgtEl>
                                          <p:spTgt spid="36"/>
                                        </p:tgtEl>
                                      </p:cBhvr>
                                    </p:animEffect>
                                  </p:childTnLst>
                                </p:cTn>
                              </p:par>
                            </p:childTnLst>
                          </p:cTn>
                        </p:par>
                        <p:par>
                          <p:cTn id="128" fill="hold">
                            <p:stCondLst>
                              <p:cond delay="1000"/>
                            </p:stCondLst>
                            <p:childTnLst>
                              <p:par>
                                <p:cTn id="129" presetID="1" presetClass="entr" presetSubtype="0" fill="hold" grpId="0" nodeType="afterEffect">
                                  <p:stCondLst>
                                    <p:cond delay="0"/>
                                  </p:stCondLst>
                                  <p:childTnLst>
                                    <p:set>
                                      <p:cBhvr>
                                        <p:cTn id="130" dur="1" fill="hold">
                                          <p:stCondLst>
                                            <p:cond delay="0"/>
                                          </p:stCondLst>
                                        </p:cTn>
                                        <p:tgtEl>
                                          <p:spTgt spid="16"/>
                                        </p:tgtEl>
                                        <p:attrNameLst>
                                          <p:attrName>style.visibility</p:attrName>
                                        </p:attrNameLst>
                                      </p:cBhvr>
                                      <p:to>
                                        <p:strVal val="visible"/>
                                      </p:to>
                                    </p:set>
                                  </p:childTnLst>
                                </p:cTn>
                              </p:par>
                            </p:childTnLst>
                          </p:cTn>
                        </p:par>
                        <p:par>
                          <p:cTn id="131" fill="hold">
                            <p:stCondLst>
                              <p:cond delay="1000"/>
                            </p:stCondLst>
                            <p:childTnLst>
                              <p:par>
                                <p:cTn id="132" presetID="10" presetClass="entr" presetSubtype="0" fill="hold" nodeType="afterEffect">
                                  <p:stCondLst>
                                    <p:cond delay="0"/>
                                  </p:stCondLst>
                                  <p:childTnLst>
                                    <p:set>
                                      <p:cBhvr>
                                        <p:cTn id="133" dur="1" fill="hold">
                                          <p:stCondLst>
                                            <p:cond delay="0"/>
                                          </p:stCondLst>
                                        </p:cTn>
                                        <p:tgtEl>
                                          <p:spTgt spid="54"/>
                                        </p:tgtEl>
                                        <p:attrNameLst>
                                          <p:attrName>style.visibility</p:attrName>
                                        </p:attrNameLst>
                                      </p:cBhvr>
                                      <p:to>
                                        <p:strVal val="visible"/>
                                      </p:to>
                                    </p:set>
                                    <p:animEffect transition="in" filter="fade">
                                      <p:cBhvr>
                                        <p:cTn id="134" dur="500"/>
                                        <p:tgtEl>
                                          <p:spTgt spid="54"/>
                                        </p:tgtEl>
                                      </p:cBhvr>
                                    </p:animEffect>
                                  </p:childTnLst>
                                </p:cTn>
                              </p:par>
                            </p:childTnLst>
                          </p:cTn>
                        </p:par>
                        <p:par>
                          <p:cTn id="135" fill="hold">
                            <p:stCondLst>
                              <p:cond delay="1500"/>
                            </p:stCondLst>
                            <p:childTnLst>
                              <p:par>
                                <p:cTn id="136" presetID="10" presetClass="entr" presetSubtype="0" fill="hold" nodeType="afterEffect">
                                  <p:stCondLst>
                                    <p:cond delay="0"/>
                                  </p:stCondLst>
                                  <p:childTnLst>
                                    <p:set>
                                      <p:cBhvr>
                                        <p:cTn id="137" dur="1" fill="hold">
                                          <p:stCondLst>
                                            <p:cond delay="0"/>
                                          </p:stCondLst>
                                        </p:cTn>
                                        <p:tgtEl>
                                          <p:spTgt spid="10266"/>
                                        </p:tgtEl>
                                        <p:attrNameLst>
                                          <p:attrName>style.visibility</p:attrName>
                                        </p:attrNameLst>
                                      </p:cBhvr>
                                      <p:to>
                                        <p:strVal val="visible"/>
                                      </p:to>
                                    </p:set>
                                    <p:animEffect transition="in" filter="fade">
                                      <p:cBhvr>
                                        <p:cTn id="138" dur="500"/>
                                        <p:tgtEl>
                                          <p:spTgt spid="10266"/>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grpId="1" nodeType="clickEffect">
                                  <p:stCondLst>
                                    <p:cond delay="0"/>
                                  </p:stCondLst>
                                  <p:childTnLst>
                                    <p:animEffect transition="out" filter="fade">
                                      <p:cBhvr>
                                        <p:cTn id="142" dur="250"/>
                                        <p:tgtEl>
                                          <p:spTgt spid="16"/>
                                        </p:tgtEl>
                                      </p:cBhvr>
                                    </p:animEffect>
                                    <p:set>
                                      <p:cBhvr>
                                        <p:cTn id="143" dur="1" fill="hold">
                                          <p:stCondLst>
                                            <p:cond delay="249"/>
                                          </p:stCondLst>
                                        </p:cTn>
                                        <p:tgtEl>
                                          <p:spTgt spid="16"/>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54"/>
                                        </p:tgtEl>
                                      </p:cBhvr>
                                    </p:animEffect>
                                    <p:set>
                                      <p:cBhvr>
                                        <p:cTn id="146" dur="1" fill="hold">
                                          <p:stCondLst>
                                            <p:cond delay="499"/>
                                          </p:stCondLst>
                                        </p:cTn>
                                        <p:tgtEl>
                                          <p:spTgt spid="54"/>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10266"/>
                                        </p:tgtEl>
                                      </p:cBhvr>
                                    </p:animEffect>
                                    <p:set>
                                      <p:cBhvr>
                                        <p:cTn id="149" dur="1" fill="hold">
                                          <p:stCondLst>
                                            <p:cond delay="499"/>
                                          </p:stCondLst>
                                        </p:cTn>
                                        <p:tgtEl>
                                          <p:spTgt spid="10266"/>
                                        </p:tgtEl>
                                        <p:attrNameLst>
                                          <p:attrName>style.visibility</p:attrName>
                                        </p:attrNameLst>
                                      </p:cBhvr>
                                      <p:to>
                                        <p:strVal val="hidden"/>
                                      </p:to>
                                    </p:set>
                                  </p:childTnLst>
                                </p:cTn>
                              </p:par>
                            </p:childTnLst>
                          </p:cTn>
                        </p:par>
                        <p:par>
                          <p:cTn id="150" fill="hold">
                            <p:stCondLst>
                              <p:cond delay="500"/>
                            </p:stCondLst>
                            <p:childTnLst>
                              <p:par>
                                <p:cTn id="151" presetID="22" presetClass="exit" presetSubtype="1" fill="hold" nodeType="afterEffect">
                                  <p:stCondLst>
                                    <p:cond delay="0"/>
                                  </p:stCondLst>
                                  <p:childTnLst>
                                    <p:animEffect transition="out" filter="wipe(up)">
                                      <p:cBhvr>
                                        <p:cTn id="152" dur="250"/>
                                        <p:tgtEl>
                                          <p:spTgt spid="36"/>
                                        </p:tgtEl>
                                      </p:cBhvr>
                                    </p:animEffect>
                                    <p:set>
                                      <p:cBhvr>
                                        <p:cTn id="153" dur="1" fill="hold">
                                          <p:stCondLst>
                                            <p:cond delay="249"/>
                                          </p:stCondLst>
                                        </p:cTn>
                                        <p:tgtEl>
                                          <p:spTgt spid="36"/>
                                        </p:tgtEl>
                                        <p:attrNameLst>
                                          <p:attrName>style.visibility</p:attrName>
                                        </p:attrNameLst>
                                      </p:cBhvr>
                                      <p:to>
                                        <p:strVal val="hidden"/>
                                      </p:to>
                                    </p:set>
                                  </p:childTnLst>
                                </p:cTn>
                              </p:par>
                            </p:childTnLst>
                          </p:cTn>
                        </p:par>
                        <p:par>
                          <p:cTn id="154" fill="hold">
                            <p:stCondLst>
                              <p:cond delay="750"/>
                            </p:stCondLst>
                            <p:childTnLst>
                              <p:par>
                                <p:cTn id="155" presetID="22" presetClass="entr" presetSubtype="4" fill="hold" nodeType="afterEffect">
                                  <p:stCondLst>
                                    <p:cond delay="0"/>
                                  </p:stCondLst>
                                  <p:childTnLst>
                                    <p:set>
                                      <p:cBhvr>
                                        <p:cTn id="156" dur="1" fill="hold">
                                          <p:stCondLst>
                                            <p:cond delay="0"/>
                                          </p:stCondLst>
                                        </p:cTn>
                                        <p:tgtEl>
                                          <p:spTgt spid="39"/>
                                        </p:tgtEl>
                                        <p:attrNameLst>
                                          <p:attrName>style.visibility</p:attrName>
                                        </p:attrNameLst>
                                      </p:cBhvr>
                                      <p:to>
                                        <p:strVal val="visible"/>
                                      </p:to>
                                    </p:set>
                                    <p:animEffect transition="in" filter="wipe(down)">
                                      <p:cBhvr>
                                        <p:cTn id="157" dur="250"/>
                                        <p:tgtEl>
                                          <p:spTgt spid="39"/>
                                        </p:tgtEl>
                                      </p:cBhvr>
                                    </p:animEffect>
                                  </p:childTnLst>
                                </p:cTn>
                              </p:par>
                            </p:childTnLst>
                          </p:cTn>
                        </p:par>
                        <p:par>
                          <p:cTn id="158" fill="hold">
                            <p:stCondLst>
                              <p:cond delay="1000"/>
                            </p:stCondLst>
                            <p:childTnLst>
                              <p:par>
                                <p:cTn id="159" presetID="1" presetClass="entr" presetSubtype="0" fill="hold" grpId="0" nodeType="afterEffect">
                                  <p:stCondLst>
                                    <p:cond delay="0"/>
                                  </p:stCondLst>
                                  <p:childTnLst>
                                    <p:set>
                                      <p:cBhvr>
                                        <p:cTn id="160" dur="1" fill="hold">
                                          <p:stCondLst>
                                            <p:cond delay="0"/>
                                          </p:stCondLst>
                                        </p:cTn>
                                        <p:tgtEl>
                                          <p:spTgt spid="12"/>
                                        </p:tgtEl>
                                        <p:attrNameLst>
                                          <p:attrName>style.visibility</p:attrName>
                                        </p:attrNameLst>
                                      </p:cBhvr>
                                      <p:to>
                                        <p:strVal val="visible"/>
                                      </p:to>
                                    </p:set>
                                  </p:childTnLst>
                                </p:cTn>
                              </p:par>
                            </p:childTnLst>
                          </p:cTn>
                        </p:par>
                        <p:par>
                          <p:cTn id="161" fill="hold">
                            <p:stCondLst>
                              <p:cond delay="1000"/>
                            </p:stCondLst>
                            <p:childTnLst>
                              <p:par>
                                <p:cTn id="162" presetID="10" presetClass="entr" presetSubtype="0" fill="hold" nodeType="afterEffect">
                                  <p:stCondLst>
                                    <p:cond delay="0"/>
                                  </p:stCondLst>
                                  <p:childTnLst>
                                    <p:set>
                                      <p:cBhvr>
                                        <p:cTn id="163" dur="1" fill="hold">
                                          <p:stCondLst>
                                            <p:cond delay="0"/>
                                          </p:stCondLst>
                                        </p:cTn>
                                        <p:tgtEl>
                                          <p:spTgt spid="10270"/>
                                        </p:tgtEl>
                                        <p:attrNameLst>
                                          <p:attrName>style.visibility</p:attrName>
                                        </p:attrNameLst>
                                      </p:cBhvr>
                                      <p:to>
                                        <p:strVal val="visible"/>
                                      </p:to>
                                    </p:set>
                                    <p:animEffect transition="in" filter="fade">
                                      <p:cBhvr>
                                        <p:cTn id="164" dur="500"/>
                                        <p:tgtEl>
                                          <p:spTgt spid="10270"/>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xit" presetSubtype="0" fill="hold" grpId="1" nodeType="clickEffect">
                                  <p:stCondLst>
                                    <p:cond delay="0"/>
                                  </p:stCondLst>
                                  <p:childTnLst>
                                    <p:animEffect transition="out" filter="fade">
                                      <p:cBhvr>
                                        <p:cTn id="168" dur="250"/>
                                        <p:tgtEl>
                                          <p:spTgt spid="12"/>
                                        </p:tgtEl>
                                      </p:cBhvr>
                                    </p:animEffect>
                                    <p:set>
                                      <p:cBhvr>
                                        <p:cTn id="169" dur="1" fill="hold">
                                          <p:stCondLst>
                                            <p:cond delay="249"/>
                                          </p:stCondLst>
                                        </p:cTn>
                                        <p:tgtEl>
                                          <p:spTgt spid="12"/>
                                        </p:tgtEl>
                                        <p:attrNameLst>
                                          <p:attrName>style.visibility</p:attrName>
                                        </p:attrNameLst>
                                      </p:cBhvr>
                                      <p:to>
                                        <p:strVal val="hidden"/>
                                      </p:to>
                                    </p:set>
                                  </p:childTnLst>
                                </p:cTn>
                              </p:par>
                              <p:par>
                                <p:cTn id="170" presetID="10" presetClass="exit" presetSubtype="0" fill="hold" nodeType="withEffect">
                                  <p:stCondLst>
                                    <p:cond delay="0"/>
                                  </p:stCondLst>
                                  <p:childTnLst>
                                    <p:animEffect transition="out" filter="fade">
                                      <p:cBhvr>
                                        <p:cTn id="171" dur="500"/>
                                        <p:tgtEl>
                                          <p:spTgt spid="10270"/>
                                        </p:tgtEl>
                                      </p:cBhvr>
                                    </p:animEffect>
                                    <p:set>
                                      <p:cBhvr>
                                        <p:cTn id="172" dur="1" fill="hold">
                                          <p:stCondLst>
                                            <p:cond delay="499"/>
                                          </p:stCondLst>
                                        </p:cTn>
                                        <p:tgtEl>
                                          <p:spTgt spid="10270"/>
                                        </p:tgtEl>
                                        <p:attrNameLst>
                                          <p:attrName>style.visibility</p:attrName>
                                        </p:attrNameLst>
                                      </p:cBhvr>
                                      <p:to>
                                        <p:strVal val="hidden"/>
                                      </p:to>
                                    </p:set>
                                  </p:childTnLst>
                                </p:cTn>
                              </p:par>
                            </p:childTnLst>
                          </p:cTn>
                        </p:par>
                        <p:par>
                          <p:cTn id="173" fill="hold">
                            <p:stCondLst>
                              <p:cond delay="500"/>
                            </p:stCondLst>
                            <p:childTnLst>
                              <p:par>
                                <p:cTn id="174" presetID="22" presetClass="exit" presetSubtype="1" fill="hold" nodeType="afterEffect">
                                  <p:stCondLst>
                                    <p:cond delay="0"/>
                                  </p:stCondLst>
                                  <p:childTnLst>
                                    <p:animEffect transition="out" filter="wipe(up)">
                                      <p:cBhvr>
                                        <p:cTn id="175" dur="250"/>
                                        <p:tgtEl>
                                          <p:spTgt spid="39"/>
                                        </p:tgtEl>
                                      </p:cBhvr>
                                    </p:animEffect>
                                    <p:set>
                                      <p:cBhvr>
                                        <p:cTn id="176" dur="1" fill="hold">
                                          <p:stCondLst>
                                            <p:cond delay="249"/>
                                          </p:stCondLst>
                                        </p:cTn>
                                        <p:tgtEl>
                                          <p:spTgt spid="39"/>
                                        </p:tgtEl>
                                        <p:attrNameLst>
                                          <p:attrName>style.visibility</p:attrName>
                                        </p:attrNameLst>
                                      </p:cBhvr>
                                      <p:to>
                                        <p:strVal val="hidden"/>
                                      </p:to>
                                    </p:set>
                                  </p:childTnLst>
                                </p:cTn>
                              </p:par>
                            </p:childTnLst>
                          </p:cTn>
                        </p:par>
                        <p:par>
                          <p:cTn id="177" fill="hold">
                            <p:stCondLst>
                              <p:cond delay="750"/>
                            </p:stCondLst>
                            <p:childTnLst>
                              <p:par>
                                <p:cTn id="178" presetID="22" presetClass="entr" presetSubtype="4" fill="hold" nodeType="afterEffect">
                                  <p:stCondLst>
                                    <p:cond delay="0"/>
                                  </p:stCondLst>
                                  <p:childTnLst>
                                    <p:set>
                                      <p:cBhvr>
                                        <p:cTn id="179" dur="1" fill="hold">
                                          <p:stCondLst>
                                            <p:cond delay="0"/>
                                          </p:stCondLst>
                                        </p:cTn>
                                        <p:tgtEl>
                                          <p:spTgt spid="41"/>
                                        </p:tgtEl>
                                        <p:attrNameLst>
                                          <p:attrName>style.visibility</p:attrName>
                                        </p:attrNameLst>
                                      </p:cBhvr>
                                      <p:to>
                                        <p:strVal val="visible"/>
                                      </p:to>
                                    </p:set>
                                    <p:animEffect transition="in" filter="wipe(down)">
                                      <p:cBhvr>
                                        <p:cTn id="180" dur="250"/>
                                        <p:tgtEl>
                                          <p:spTgt spid="41"/>
                                        </p:tgtEl>
                                      </p:cBhvr>
                                    </p:animEffect>
                                  </p:childTnLst>
                                </p:cTn>
                              </p:par>
                            </p:childTnLst>
                          </p:cTn>
                        </p:par>
                        <p:par>
                          <p:cTn id="181" fill="hold">
                            <p:stCondLst>
                              <p:cond delay="1000"/>
                            </p:stCondLst>
                            <p:childTnLst>
                              <p:par>
                                <p:cTn id="182" presetID="1" presetClass="entr" presetSubtype="0" fill="hold" grpId="0" nodeType="afterEffect">
                                  <p:stCondLst>
                                    <p:cond delay="0"/>
                                  </p:stCondLst>
                                  <p:childTnLst>
                                    <p:set>
                                      <p:cBhvr>
                                        <p:cTn id="183" dur="1" fill="hold">
                                          <p:stCondLst>
                                            <p:cond delay="0"/>
                                          </p:stCondLst>
                                        </p:cTn>
                                        <p:tgtEl>
                                          <p:spTgt spid="14"/>
                                        </p:tgtEl>
                                        <p:attrNameLst>
                                          <p:attrName>style.visibility</p:attrName>
                                        </p:attrNameLst>
                                      </p:cBhvr>
                                      <p:to>
                                        <p:strVal val="visible"/>
                                      </p:to>
                                    </p:set>
                                  </p:childTnLst>
                                </p:cTn>
                              </p:par>
                            </p:childTnLst>
                          </p:cTn>
                        </p:par>
                        <p:par>
                          <p:cTn id="184" fill="hold">
                            <p:stCondLst>
                              <p:cond delay="1000"/>
                            </p:stCondLst>
                            <p:childTnLst>
                              <p:par>
                                <p:cTn id="185" presetID="10" presetClass="entr" presetSubtype="0" fill="hold" nodeType="afterEffect">
                                  <p:stCondLst>
                                    <p:cond delay="0"/>
                                  </p:stCondLst>
                                  <p:childTnLst>
                                    <p:set>
                                      <p:cBhvr>
                                        <p:cTn id="186" dur="1" fill="hold">
                                          <p:stCondLst>
                                            <p:cond delay="0"/>
                                          </p:stCondLst>
                                        </p:cTn>
                                        <p:tgtEl>
                                          <p:spTgt spid="10276"/>
                                        </p:tgtEl>
                                        <p:attrNameLst>
                                          <p:attrName>style.visibility</p:attrName>
                                        </p:attrNameLst>
                                      </p:cBhvr>
                                      <p:to>
                                        <p:strVal val="visible"/>
                                      </p:to>
                                    </p:set>
                                    <p:animEffect transition="in" filter="fade">
                                      <p:cBhvr>
                                        <p:cTn id="187" dur="500"/>
                                        <p:tgtEl>
                                          <p:spTgt spid="10276"/>
                                        </p:tgtEl>
                                      </p:cBhvr>
                                    </p:animEffect>
                                  </p:childTnLst>
                                </p:cTn>
                              </p:par>
                            </p:childTnLst>
                          </p:cTn>
                        </p:par>
                        <p:par>
                          <p:cTn id="188" fill="hold">
                            <p:stCondLst>
                              <p:cond delay="1500"/>
                            </p:stCondLst>
                            <p:childTnLst>
                              <p:par>
                                <p:cTn id="189" presetID="10" presetClass="entr" presetSubtype="0" fill="hold" nodeType="afterEffect">
                                  <p:stCondLst>
                                    <p:cond delay="0"/>
                                  </p:stCondLst>
                                  <p:childTnLst>
                                    <p:set>
                                      <p:cBhvr>
                                        <p:cTn id="190" dur="1" fill="hold">
                                          <p:stCondLst>
                                            <p:cond delay="0"/>
                                          </p:stCondLst>
                                        </p:cTn>
                                        <p:tgtEl>
                                          <p:spTgt spid="10274"/>
                                        </p:tgtEl>
                                        <p:attrNameLst>
                                          <p:attrName>style.visibility</p:attrName>
                                        </p:attrNameLst>
                                      </p:cBhvr>
                                      <p:to>
                                        <p:strVal val="visible"/>
                                      </p:to>
                                    </p:set>
                                    <p:animEffect transition="in" filter="fade">
                                      <p:cBhvr>
                                        <p:cTn id="191" dur="500"/>
                                        <p:tgtEl>
                                          <p:spTgt spid="10274"/>
                                        </p:tgtEl>
                                      </p:cBhvr>
                                    </p:animEffect>
                                  </p:childTnLst>
                                </p:cTn>
                              </p:par>
                            </p:childTnLst>
                          </p:cTn>
                        </p:par>
                      </p:childTnLst>
                    </p:cTn>
                  </p:par>
                  <p:par>
                    <p:cTn id="192" fill="hold">
                      <p:stCondLst>
                        <p:cond delay="indefinite"/>
                      </p:stCondLst>
                      <p:childTnLst>
                        <p:par>
                          <p:cTn id="193" fill="hold">
                            <p:stCondLst>
                              <p:cond delay="0"/>
                            </p:stCondLst>
                            <p:childTnLst>
                              <p:par>
                                <p:cTn id="194" presetID="10" presetClass="exit" presetSubtype="0" fill="hold" grpId="1" nodeType="clickEffect">
                                  <p:stCondLst>
                                    <p:cond delay="0"/>
                                  </p:stCondLst>
                                  <p:childTnLst>
                                    <p:animEffect transition="out" filter="fade">
                                      <p:cBhvr>
                                        <p:cTn id="195" dur="250"/>
                                        <p:tgtEl>
                                          <p:spTgt spid="14"/>
                                        </p:tgtEl>
                                      </p:cBhvr>
                                    </p:animEffect>
                                    <p:set>
                                      <p:cBhvr>
                                        <p:cTn id="196" dur="1" fill="hold">
                                          <p:stCondLst>
                                            <p:cond delay="249"/>
                                          </p:stCondLst>
                                        </p:cTn>
                                        <p:tgtEl>
                                          <p:spTgt spid="14"/>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10276"/>
                                        </p:tgtEl>
                                      </p:cBhvr>
                                    </p:animEffect>
                                    <p:set>
                                      <p:cBhvr>
                                        <p:cTn id="199" dur="1" fill="hold">
                                          <p:stCondLst>
                                            <p:cond delay="499"/>
                                          </p:stCondLst>
                                        </p:cTn>
                                        <p:tgtEl>
                                          <p:spTgt spid="10276"/>
                                        </p:tgtEl>
                                        <p:attrNameLst>
                                          <p:attrName>style.visibility</p:attrName>
                                        </p:attrNameLst>
                                      </p:cBhvr>
                                      <p:to>
                                        <p:strVal val="hidden"/>
                                      </p:to>
                                    </p:set>
                                  </p:childTnLst>
                                </p:cTn>
                              </p:par>
                              <p:par>
                                <p:cTn id="200" presetID="10" presetClass="exit" presetSubtype="0" fill="hold" nodeType="withEffect">
                                  <p:stCondLst>
                                    <p:cond delay="0"/>
                                  </p:stCondLst>
                                  <p:childTnLst>
                                    <p:animEffect transition="out" filter="fade">
                                      <p:cBhvr>
                                        <p:cTn id="201" dur="500"/>
                                        <p:tgtEl>
                                          <p:spTgt spid="10274"/>
                                        </p:tgtEl>
                                      </p:cBhvr>
                                    </p:animEffect>
                                    <p:set>
                                      <p:cBhvr>
                                        <p:cTn id="202" dur="1" fill="hold">
                                          <p:stCondLst>
                                            <p:cond delay="499"/>
                                          </p:stCondLst>
                                        </p:cTn>
                                        <p:tgtEl>
                                          <p:spTgt spid="10274"/>
                                        </p:tgtEl>
                                        <p:attrNameLst>
                                          <p:attrName>style.visibility</p:attrName>
                                        </p:attrNameLst>
                                      </p:cBhvr>
                                      <p:to>
                                        <p:strVal val="hidden"/>
                                      </p:to>
                                    </p:set>
                                  </p:childTnLst>
                                </p:cTn>
                              </p:par>
                            </p:childTnLst>
                          </p:cTn>
                        </p:par>
                        <p:par>
                          <p:cTn id="203" fill="hold">
                            <p:stCondLst>
                              <p:cond delay="500"/>
                            </p:stCondLst>
                            <p:childTnLst>
                              <p:par>
                                <p:cTn id="204" presetID="22" presetClass="exit" presetSubtype="1" fill="hold" nodeType="afterEffect">
                                  <p:stCondLst>
                                    <p:cond delay="0"/>
                                  </p:stCondLst>
                                  <p:childTnLst>
                                    <p:animEffect transition="out" filter="wipe(up)">
                                      <p:cBhvr>
                                        <p:cTn id="205" dur="250"/>
                                        <p:tgtEl>
                                          <p:spTgt spid="41"/>
                                        </p:tgtEl>
                                      </p:cBhvr>
                                    </p:animEffect>
                                    <p:set>
                                      <p:cBhvr>
                                        <p:cTn id="206" dur="1" fill="hold">
                                          <p:stCondLst>
                                            <p:cond delay="249"/>
                                          </p:stCondLst>
                                        </p:cTn>
                                        <p:tgtEl>
                                          <p:spTgt spid="41"/>
                                        </p:tgtEl>
                                        <p:attrNameLst>
                                          <p:attrName>style.visibility</p:attrName>
                                        </p:attrNameLst>
                                      </p:cBhvr>
                                      <p:to>
                                        <p:strVal val="hidden"/>
                                      </p:to>
                                    </p:set>
                                  </p:childTnLst>
                                </p:cTn>
                              </p:par>
                            </p:childTnLst>
                          </p:cTn>
                        </p:par>
                        <p:par>
                          <p:cTn id="207" fill="hold">
                            <p:stCondLst>
                              <p:cond delay="750"/>
                            </p:stCondLst>
                            <p:childTnLst>
                              <p:par>
                                <p:cTn id="208" presetID="22" presetClass="entr" presetSubtype="4" fill="hold" nodeType="afterEffect">
                                  <p:stCondLst>
                                    <p:cond delay="0"/>
                                  </p:stCondLst>
                                  <p:childTnLst>
                                    <p:set>
                                      <p:cBhvr>
                                        <p:cTn id="209" dur="1" fill="hold">
                                          <p:stCondLst>
                                            <p:cond delay="0"/>
                                          </p:stCondLst>
                                        </p:cTn>
                                        <p:tgtEl>
                                          <p:spTgt spid="44"/>
                                        </p:tgtEl>
                                        <p:attrNameLst>
                                          <p:attrName>style.visibility</p:attrName>
                                        </p:attrNameLst>
                                      </p:cBhvr>
                                      <p:to>
                                        <p:strVal val="visible"/>
                                      </p:to>
                                    </p:set>
                                    <p:animEffect transition="in" filter="wipe(down)">
                                      <p:cBhvr>
                                        <p:cTn id="210" dur="250"/>
                                        <p:tgtEl>
                                          <p:spTgt spid="44"/>
                                        </p:tgtEl>
                                      </p:cBhvr>
                                    </p:animEffect>
                                  </p:childTnLst>
                                </p:cTn>
                              </p:par>
                            </p:childTnLst>
                          </p:cTn>
                        </p:par>
                        <p:par>
                          <p:cTn id="211" fill="hold">
                            <p:stCondLst>
                              <p:cond delay="1000"/>
                            </p:stCondLst>
                            <p:childTnLst>
                              <p:par>
                                <p:cTn id="212" presetID="1" presetClass="entr" presetSubtype="0" fill="hold" grpId="0" nodeType="afterEffect">
                                  <p:stCondLst>
                                    <p:cond delay="0"/>
                                  </p:stCondLst>
                                  <p:childTnLst>
                                    <p:set>
                                      <p:cBhvr>
                                        <p:cTn id="213" dur="1" fill="hold">
                                          <p:stCondLst>
                                            <p:cond delay="0"/>
                                          </p:stCondLst>
                                        </p:cTn>
                                        <p:tgtEl>
                                          <p:spTgt spid="13"/>
                                        </p:tgtEl>
                                        <p:attrNameLst>
                                          <p:attrName>style.visibility</p:attrName>
                                        </p:attrNameLst>
                                      </p:cBhvr>
                                      <p:to>
                                        <p:strVal val="visible"/>
                                      </p:to>
                                    </p:set>
                                  </p:childTnLst>
                                </p:cTn>
                              </p:par>
                            </p:childTnLst>
                          </p:cTn>
                        </p:par>
                        <p:par>
                          <p:cTn id="214" fill="hold">
                            <p:stCondLst>
                              <p:cond delay="1000"/>
                            </p:stCondLst>
                            <p:childTnLst>
                              <p:par>
                                <p:cTn id="215" presetID="10" presetClass="entr" presetSubtype="0" fill="hold" nodeType="afterEffect">
                                  <p:stCondLst>
                                    <p:cond delay="0"/>
                                  </p:stCondLst>
                                  <p:childTnLst>
                                    <p:set>
                                      <p:cBhvr>
                                        <p:cTn id="216" dur="1" fill="hold">
                                          <p:stCondLst>
                                            <p:cond delay="0"/>
                                          </p:stCondLst>
                                        </p:cTn>
                                        <p:tgtEl>
                                          <p:spTgt spid="10280"/>
                                        </p:tgtEl>
                                        <p:attrNameLst>
                                          <p:attrName>style.visibility</p:attrName>
                                        </p:attrNameLst>
                                      </p:cBhvr>
                                      <p:to>
                                        <p:strVal val="visible"/>
                                      </p:to>
                                    </p:set>
                                    <p:animEffect transition="in" filter="fade">
                                      <p:cBhvr>
                                        <p:cTn id="217" dur="500"/>
                                        <p:tgtEl>
                                          <p:spTgt spid="10280"/>
                                        </p:tgtEl>
                                      </p:cBhvr>
                                    </p:animEffect>
                                  </p:childTnLst>
                                </p:cTn>
                              </p:par>
                            </p:childTnLst>
                          </p:cTn>
                        </p:par>
                        <p:par>
                          <p:cTn id="218" fill="hold">
                            <p:stCondLst>
                              <p:cond delay="1500"/>
                            </p:stCondLst>
                            <p:childTnLst>
                              <p:par>
                                <p:cTn id="219" presetID="10" presetClass="entr" presetSubtype="0" fill="hold" nodeType="afterEffect">
                                  <p:stCondLst>
                                    <p:cond delay="0"/>
                                  </p:stCondLst>
                                  <p:childTnLst>
                                    <p:set>
                                      <p:cBhvr>
                                        <p:cTn id="220" dur="1" fill="hold">
                                          <p:stCondLst>
                                            <p:cond delay="0"/>
                                          </p:stCondLst>
                                        </p:cTn>
                                        <p:tgtEl>
                                          <p:spTgt spid="10282"/>
                                        </p:tgtEl>
                                        <p:attrNameLst>
                                          <p:attrName>style.visibility</p:attrName>
                                        </p:attrNameLst>
                                      </p:cBhvr>
                                      <p:to>
                                        <p:strVal val="visible"/>
                                      </p:to>
                                    </p:set>
                                    <p:animEffect transition="in" filter="fade">
                                      <p:cBhvr>
                                        <p:cTn id="221" dur="500"/>
                                        <p:tgtEl>
                                          <p:spTgt spid="10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2" grpId="0"/>
      <p:bldP spid="12" grpId="1"/>
      <p:bldP spid="13" grpId="0"/>
      <p:bldP spid="14" grpId="0"/>
      <p:bldP spid="14" grpId="1"/>
      <p:bldP spid="16" grpId="0"/>
      <p:bldP spid="16" grpId="1"/>
      <p:bldP spid="20" grpId="0"/>
      <p:bldP spid="20" grpId="1"/>
      <p:bldP spid="21" grpId="0"/>
      <p:bldP spid="21" grpId="1"/>
      <p:bldP spid="22" grpId="0"/>
      <p:bldP spid="22"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20AB134B-77FD-765F-5A21-9E6D748A4EEC}"/>
              </a:ext>
            </a:extLst>
          </p:cNvPr>
          <p:cNvSpPr>
            <a:spLocks noGrp="1"/>
          </p:cNvSpPr>
          <p:nvPr>
            <p:ph type="title"/>
          </p:nvPr>
        </p:nvSpPr>
        <p:spPr>
          <a:xfrm>
            <a:off x="649458" y="204726"/>
            <a:ext cx="10979834" cy="1325563"/>
          </a:xfrm>
        </p:spPr>
        <p:txBody>
          <a:bodyPr>
            <a:normAutofit fontScale="90000"/>
          </a:bodyPr>
          <a:lstStyle/>
          <a:p>
            <a:r>
              <a:rPr lang="en-US" sz="4800" dirty="0">
                <a:solidFill>
                  <a:schemeClr val="bg1"/>
                </a:solidFill>
                <a:latin typeface="Franklin Gothic Heavy" panose="020B0903020102020204" pitchFamily="34" charset="0"/>
              </a:rPr>
              <a:t/>
            </a:r>
            <a:br>
              <a:rPr lang="en-US" sz="4800" dirty="0">
                <a:solidFill>
                  <a:schemeClr val="bg1"/>
                </a:solidFill>
                <a:latin typeface="Franklin Gothic Heavy" panose="020B0903020102020204" pitchFamily="34" charset="0"/>
              </a:rPr>
            </a:br>
            <a:r>
              <a:rPr lang="en-US" sz="4800" dirty="0">
                <a:solidFill>
                  <a:schemeClr val="bg1"/>
                </a:solidFill>
                <a:latin typeface="Franklin Gothic Heavy" panose="020B0903020102020204" pitchFamily="34" charset="0"/>
              </a:rPr>
              <a:t>IV . STRATEGIES TO IMPROVE TEAM DYNAMICS</a:t>
            </a:r>
          </a:p>
        </p:txBody>
      </p:sp>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640080" y="1839599"/>
            <a:ext cx="10876730" cy="546047"/>
          </a:xfrm>
        </p:spPr>
        <p:txBody>
          <a:bodyPr>
            <a:normAutofit/>
          </a:bodyPr>
          <a:lstStyle/>
          <a:p>
            <a:pPr marL="514350" indent="-514350">
              <a:buFont typeface="+mj-lt"/>
              <a:buAutoNum type="arabicPeriod"/>
            </a:pPr>
            <a:r>
              <a:rPr lang="en-US" dirty="0">
                <a:solidFill>
                  <a:schemeClr val="bg1"/>
                </a:solidFill>
                <a:latin typeface="Corbel" panose="020B0503020204020204" pitchFamily="34" charset="0"/>
              </a:rPr>
              <a:t>Tackle problems quickly with good feedback.</a:t>
            </a:r>
          </a:p>
        </p:txBody>
      </p:sp>
      <p:pic>
        <p:nvPicPr>
          <p:cNvPr id="12292" name="Picture 4" descr="Implementing EEF Feedback Recommendations with Showbie and Socrative –  Showbie">
            <a:extLst>
              <a:ext uri="{FF2B5EF4-FFF2-40B4-BE49-F238E27FC236}">
                <a16:creationId xmlns="" xmlns:a16="http://schemas.microsoft.com/office/drawing/2014/main" id="{D43B3E2D-B318-21C8-F2C6-DAC212B4FAB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7721" y="2525151"/>
            <a:ext cx="9636558" cy="3764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421055"/>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640080" y="1981448"/>
            <a:ext cx="10876730" cy="546047"/>
          </a:xfrm>
        </p:spPr>
        <p:txBody>
          <a:bodyPr>
            <a:normAutofit/>
          </a:bodyPr>
          <a:lstStyle/>
          <a:p>
            <a:pPr marL="0" indent="0">
              <a:buNone/>
            </a:pPr>
            <a:r>
              <a:rPr lang="en-US" dirty="0">
                <a:solidFill>
                  <a:schemeClr val="bg1"/>
                </a:solidFill>
                <a:latin typeface="Corbel" panose="020B0503020204020204" pitchFamily="34" charset="0"/>
              </a:rPr>
              <a:t>2.   Define roles and responsibilities.</a:t>
            </a:r>
          </a:p>
        </p:txBody>
      </p:sp>
      <p:pic>
        <p:nvPicPr>
          <p:cNvPr id="13314" name="Picture 2" descr="The Roles Every Team Needs to Be Effective | Inc.com">
            <a:extLst>
              <a:ext uri="{FF2B5EF4-FFF2-40B4-BE49-F238E27FC236}">
                <a16:creationId xmlns="" xmlns:a16="http://schemas.microsoft.com/office/drawing/2014/main" id="{9FE4901C-0B45-9EE3-AE85-BA400BFA14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5580" y="2603914"/>
            <a:ext cx="6720840" cy="378047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7">
            <a:extLst>
              <a:ext uri="{FF2B5EF4-FFF2-40B4-BE49-F238E27FC236}">
                <a16:creationId xmlns="" xmlns:a16="http://schemas.microsoft.com/office/drawing/2014/main" id="{6DD69129-92BD-F8E7-DE01-910F3519BB7D}"/>
              </a:ext>
            </a:extLst>
          </p:cNvPr>
          <p:cNvSpPr>
            <a:spLocks noGrp="1"/>
          </p:cNvSpPr>
          <p:nvPr>
            <p:ph type="title"/>
          </p:nvPr>
        </p:nvSpPr>
        <p:spPr>
          <a:xfrm>
            <a:off x="649458" y="204726"/>
            <a:ext cx="10979834" cy="1325563"/>
          </a:xfrm>
        </p:spPr>
        <p:txBody>
          <a:bodyPr>
            <a:normAutofit fontScale="90000"/>
          </a:bodyPr>
          <a:lstStyle/>
          <a:p>
            <a:r>
              <a:rPr lang="en-US" sz="4800" dirty="0">
                <a:solidFill>
                  <a:schemeClr val="bg1"/>
                </a:solidFill>
                <a:latin typeface="Franklin Gothic Heavy" panose="020B0903020102020204" pitchFamily="34" charset="0"/>
              </a:rPr>
              <a:t/>
            </a:r>
            <a:br>
              <a:rPr lang="en-US" sz="4800" dirty="0">
                <a:solidFill>
                  <a:schemeClr val="bg1"/>
                </a:solidFill>
                <a:latin typeface="Franklin Gothic Heavy" panose="020B0903020102020204" pitchFamily="34" charset="0"/>
              </a:rPr>
            </a:br>
            <a:r>
              <a:rPr lang="en-US" sz="4800" dirty="0">
                <a:solidFill>
                  <a:schemeClr val="bg1"/>
                </a:solidFill>
                <a:latin typeface="Franklin Gothic Heavy" panose="020B0903020102020204" pitchFamily="34" charset="0"/>
              </a:rPr>
              <a:t>IV . STRATEGIES TO IMPROVE TEAM DYNAMICS</a:t>
            </a:r>
          </a:p>
        </p:txBody>
      </p:sp>
    </p:spTree>
    <p:extLst>
      <p:ext uri="{BB962C8B-B14F-4D97-AF65-F5344CB8AC3E}">
        <p14:creationId xmlns:p14="http://schemas.microsoft.com/office/powerpoint/2010/main" val="182274079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640080" y="1902993"/>
            <a:ext cx="10876730" cy="546047"/>
          </a:xfrm>
        </p:spPr>
        <p:txBody>
          <a:bodyPr>
            <a:normAutofit/>
          </a:bodyPr>
          <a:lstStyle/>
          <a:p>
            <a:pPr marL="0" indent="0">
              <a:buNone/>
            </a:pPr>
            <a:r>
              <a:rPr lang="en-US" dirty="0">
                <a:solidFill>
                  <a:schemeClr val="bg1"/>
                </a:solidFill>
                <a:latin typeface="Corbel" panose="020B0503020204020204" pitchFamily="34" charset="0"/>
              </a:rPr>
              <a:t>3.   Break down barriers.</a:t>
            </a:r>
          </a:p>
        </p:txBody>
      </p:sp>
      <p:pic>
        <p:nvPicPr>
          <p:cNvPr id="14338" name="Picture 2" descr="Believe That God Will Break Through Your Barriers - Topical Studies">
            <a:extLst>
              <a:ext uri="{FF2B5EF4-FFF2-40B4-BE49-F238E27FC236}">
                <a16:creationId xmlns="" xmlns:a16="http://schemas.microsoft.com/office/drawing/2014/main" id="{CD511B2D-1798-4CF4-4AAF-D661065F43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32" r="23508"/>
          <a:stretch/>
        </p:blipFill>
        <p:spPr bwMode="auto">
          <a:xfrm>
            <a:off x="960119" y="2486465"/>
            <a:ext cx="5593081" cy="390378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Breaking barriers Vectors &amp; Illustrations for Free Download | Freepik">
            <a:extLst>
              <a:ext uri="{FF2B5EF4-FFF2-40B4-BE49-F238E27FC236}">
                <a16:creationId xmlns="" xmlns:a16="http://schemas.microsoft.com/office/drawing/2014/main" id="{EE97B070-EC02-A457-75DD-E6C367E3C95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445" t="11275" r="2888" b="11275"/>
          <a:stretch/>
        </p:blipFill>
        <p:spPr bwMode="auto">
          <a:xfrm>
            <a:off x="6535644" y="2486465"/>
            <a:ext cx="4670863" cy="390378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7">
            <a:extLst>
              <a:ext uri="{FF2B5EF4-FFF2-40B4-BE49-F238E27FC236}">
                <a16:creationId xmlns="" xmlns:a16="http://schemas.microsoft.com/office/drawing/2014/main" id="{C55E4336-8EBB-074B-5AE7-F01C4D47DD12}"/>
              </a:ext>
            </a:extLst>
          </p:cNvPr>
          <p:cNvSpPr>
            <a:spLocks noGrp="1"/>
          </p:cNvSpPr>
          <p:nvPr>
            <p:ph type="title"/>
          </p:nvPr>
        </p:nvSpPr>
        <p:spPr>
          <a:xfrm>
            <a:off x="649458" y="204726"/>
            <a:ext cx="10979834" cy="1325563"/>
          </a:xfrm>
        </p:spPr>
        <p:txBody>
          <a:bodyPr>
            <a:normAutofit fontScale="90000"/>
          </a:bodyPr>
          <a:lstStyle/>
          <a:p>
            <a:r>
              <a:rPr lang="en-US" sz="4800" dirty="0">
                <a:solidFill>
                  <a:schemeClr val="bg1"/>
                </a:solidFill>
                <a:latin typeface="Franklin Gothic Heavy" panose="020B0903020102020204" pitchFamily="34" charset="0"/>
              </a:rPr>
              <a:t/>
            </a:r>
            <a:br>
              <a:rPr lang="en-US" sz="4800" dirty="0">
                <a:solidFill>
                  <a:schemeClr val="bg1"/>
                </a:solidFill>
                <a:latin typeface="Franklin Gothic Heavy" panose="020B0903020102020204" pitchFamily="34" charset="0"/>
              </a:rPr>
            </a:br>
            <a:r>
              <a:rPr lang="en-US" sz="4800" dirty="0">
                <a:solidFill>
                  <a:schemeClr val="bg1"/>
                </a:solidFill>
                <a:latin typeface="Franklin Gothic Heavy" panose="020B0903020102020204" pitchFamily="34" charset="0"/>
              </a:rPr>
              <a:t>IV . STRATEGIES TO IMPROVE TEAM DYNAMICS</a:t>
            </a:r>
          </a:p>
        </p:txBody>
      </p:sp>
    </p:spTree>
    <p:extLst>
      <p:ext uri="{BB962C8B-B14F-4D97-AF65-F5344CB8AC3E}">
        <p14:creationId xmlns:p14="http://schemas.microsoft.com/office/powerpoint/2010/main" val="501782174"/>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4D660505-5104-3C83-C35A-DEE231ED19C8}"/>
              </a:ext>
            </a:extLst>
          </p:cNvPr>
          <p:cNvSpPr/>
          <p:nvPr/>
        </p:nvSpPr>
        <p:spPr>
          <a:xfrm flipH="1">
            <a:off x="6268328" y="10158013"/>
            <a:ext cx="211861" cy="439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a:extLst>
              <a:ext uri="{FF2B5EF4-FFF2-40B4-BE49-F238E27FC236}">
                <a16:creationId xmlns="" xmlns:a16="http://schemas.microsoft.com/office/drawing/2014/main" id="{F76B7C88-7FA8-954A-1787-33F0F98D79EF}"/>
              </a:ext>
            </a:extLst>
          </p:cNvPr>
          <p:cNvSpPr/>
          <p:nvPr/>
        </p:nvSpPr>
        <p:spPr>
          <a:xfrm flipH="1">
            <a:off x="5847966" y="7071360"/>
            <a:ext cx="211861" cy="439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 name="Rectangle 17">
            <a:extLst>
              <a:ext uri="{FF2B5EF4-FFF2-40B4-BE49-F238E27FC236}">
                <a16:creationId xmlns="" xmlns:a16="http://schemas.microsoft.com/office/drawing/2014/main" id="{0CF9CA8E-6560-6287-AB89-62840AF938DC}"/>
              </a:ext>
            </a:extLst>
          </p:cNvPr>
          <p:cNvSpPr/>
          <p:nvPr/>
        </p:nvSpPr>
        <p:spPr>
          <a:xfrm rot="16200000" flipH="1">
            <a:off x="-5691632" y="-204131"/>
            <a:ext cx="211861" cy="6766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 name="Rectangle 1">
            <a:extLst>
              <a:ext uri="{FF2B5EF4-FFF2-40B4-BE49-F238E27FC236}">
                <a16:creationId xmlns="" xmlns:a16="http://schemas.microsoft.com/office/drawing/2014/main" id="{DCE6F456-B6DB-1640-AD8A-2B04FE274034}"/>
              </a:ext>
            </a:extLst>
          </p:cNvPr>
          <p:cNvSpPr/>
          <p:nvPr/>
        </p:nvSpPr>
        <p:spPr>
          <a:xfrm>
            <a:off x="-8309317" y="2438400"/>
            <a:ext cx="6106875" cy="1783080"/>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5D1D9D26-C19A-3BA5-92E2-78D89294F081}"/>
              </a:ext>
            </a:extLst>
          </p:cNvPr>
          <p:cNvSpPr/>
          <p:nvPr/>
        </p:nvSpPr>
        <p:spPr>
          <a:xfrm>
            <a:off x="5492645" y="10158013"/>
            <a:ext cx="740780" cy="3934993"/>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5A700A82-9DDB-C986-E373-CF9186669FB0}"/>
              </a:ext>
            </a:extLst>
          </p:cNvPr>
          <p:cNvSpPr/>
          <p:nvPr/>
        </p:nvSpPr>
        <p:spPr>
          <a:xfrm>
            <a:off x="5970873" y="7469937"/>
            <a:ext cx="740780" cy="3575069"/>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24476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640080" y="1870078"/>
            <a:ext cx="10876730" cy="546047"/>
          </a:xfrm>
        </p:spPr>
        <p:txBody>
          <a:bodyPr>
            <a:normAutofit/>
          </a:bodyPr>
          <a:lstStyle/>
          <a:p>
            <a:pPr marL="0" indent="0">
              <a:buNone/>
            </a:pPr>
            <a:r>
              <a:rPr lang="en-US" dirty="0">
                <a:solidFill>
                  <a:schemeClr val="bg1"/>
                </a:solidFill>
                <a:latin typeface="Corbel" panose="020B0503020204020204" pitchFamily="34" charset="0"/>
              </a:rPr>
              <a:t>4.   Focus on communication.</a:t>
            </a:r>
          </a:p>
        </p:txBody>
      </p:sp>
      <p:pic>
        <p:nvPicPr>
          <p:cNvPr id="15362" name="Picture 2" descr="Effective Communication In Business Needs Much More Than Language  Proficiency">
            <a:extLst>
              <a:ext uri="{FF2B5EF4-FFF2-40B4-BE49-F238E27FC236}">
                <a16:creationId xmlns="" xmlns:a16="http://schemas.microsoft.com/office/drawing/2014/main" id="{877DDEE7-9AF7-6F04-E7AF-F5724995CC1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58" y="2416124"/>
            <a:ext cx="5857485" cy="39037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 xmlns:a16="http://schemas.microsoft.com/office/drawing/2014/main" id="{A1AF6347-4DE8-6D8F-B632-153D7A5BB61C}"/>
              </a:ext>
            </a:extLst>
          </p:cNvPr>
          <p:cNvPicPr>
            <a:picLocks noChangeAspect="1"/>
          </p:cNvPicPr>
          <p:nvPr/>
        </p:nvPicPr>
        <p:blipFill>
          <a:blip r:embed="rId4"/>
          <a:stretch>
            <a:fillRect/>
          </a:stretch>
        </p:blipFill>
        <p:spPr>
          <a:xfrm>
            <a:off x="6506943" y="2416123"/>
            <a:ext cx="5223460" cy="3903785"/>
          </a:xfrm>
          <a:prstGeom prst="rect">
            <a:avLst/>
          </a:prstGeom>
        </p:spPr>
      </p:pic>
      <p:sp>
        <p:nvSpPr>
          <p:cNvPr id="10" name="Title 7">
            <a:extLst>
              <a:ext uri="{FF2B5EF4-FFF2-40B4-BE49-F238E27FC236}">
                <a16:creationId xmlns="" xmlns:a16="http://schemas.microsoft.com/office/drawing/2014/main" id="{6F7A8771-412D-CB36-5FA5-0B388575BBE6}"/>
              </a:ext>
            </a:extLst>
          </p:cNvPr>
          <p:cNvSpPr>
            <a:spLocks noGrp="1"/>
          </p:cNvSpPr>
          <p:nvPr>
            <p:ph type="title"/>
          </p:nvPr>
        </p:nvSpPr>
        <p:spPr>
          <a:xfrm>
            <a:off x="649458" y="204726"/>
            <a:ext cx="10979834" cy="1325563"/>
          </a:xfrm>
        </p:spPr>
        <p:txBody>
          <a:bodyPr>
            <a:normAutofit fontScale="90000"/>
          </a:bodyPr>
          <a:lstStyle/>
          <a:p>
            <a:r>
              <a:rPr lang="en-US" sz="4800" dirty="0">
                <a:solidFill>
                  <a:schemeClr val="bg1"/>
                </a:solidFill>
                <a:latin typeface="Franklin Gothic Heavy" panose="020B0903020102020204" pitchFamily="34" charset="0"/>
              </a:rPr>
              <a:t/>
            </a:r>
            <a:br>
              <a:rPr lang="en-US" sz="4800" dirty="0">
                <a:solidFill>
                  <a:schemeClr val="bg1"/>
                </a:solidFill>
                <a:latin typeface="Franklin Gothic Heavy" panose="020B0903020102020204" pitchFamily="34" charset="0"/>
              </a:rPr>
            </a:br>
            <a:r>
              <a:rPr lang="en-US" sz="4800" dirty="0">
                <a:solidFill>
                  <a:schemeClr val="bg1"/>
                </a:solidFill>
                <a:latin typeface="Franklin Gothic Heavy" panose="020B0903020102020204" pitchFamily="34" charset="0"/>
              </a:rPr>
              <a:t>IV . STRATEGIES TO IMPROVE TEAM DYNAMICS</a:t>
            </a:r>
          </a:p>
        </p:txBody>
      </p:sp>
    </p:spTree>
    <p:extLst>
      <p:ext uri="{BB962C8B-B14F-4D97-AF65-F5344CB8AC3E}">
        <p14:creationId xmlns:p14="http://schemas.microsoft.com/office/powerpoint/2010/main" val="103642461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640080" y="1892353"/>
            <a:ext cx="10876730" cy="546047"/>
          </a:xfrm>
        </p:spPr>
        <p:txBody>
          <a:bodyPr>
            <a:normAutofit/>
          </a:bodyPr>
          <a:lstStyle/>
          <a:p>
            <a:pPr marL="0" indent="0">
              <a:buNone/>
            </a:pPr>
            <a:r>
              <a:rPr lang="en-US" dirty="0">
                <a:solidFill>
                  <a:schemeClr val="bg1"/>
                </a:solidFill>
                <a:latin typeface="Corbel" panose="020B0503020204020204" pitchFamily="34" charset="0"/>
              </a:rPr>
              <a:t>5.   Pay attention.</a:t>
            </a:r>
          </a:p>
        </p:txBody>
      </p:sp>
      <p:sp>
        <p:nvSpPr>
          <p:cNvPr id="10" name="Title 7">
            <a:extLst>
              <a:ext uri="{FF2B5EF4-FFF2-40B4-BE49-F238E27FC236}">
                <a16:creationId xmlns="" xmlns:a16="http://schemas.microsoft.com/office/drawing/2014/main" id="{3EC78E8A-650E-9868-561E-5BBC18A1BB86}"/>
              </a:ext>
            </a:extLst>
          </p:cNvPr>
          <p:cNvSpPr>
            <a:spLocks noGrp="1"/>
          </p:cNvSpPr>
          <p:nvPr>
            <p:ph type="title"/>
          </p:nvPr>
        </p:nvSpPr>
        <p:spPr>
          <a:xfrm>
            <a:off x="649458" y="204726"/>
            <a:ext cx="10979834" cy="1325563"/>
          </a:xfrm>
        </p:spPr>
        <p:txBody>
          <a:bodyPr>
            <a:normAutofit fontScale="90000"/>
          </a:bodyPr>
          <a:lstStyle/>
          <a:p>
            <a:r>
              <a:rPr lang="en-US" sz="4800" dirty="0">
                <a:solidFill>
                  <a:schemeClr val="bg1"/>
                </a:solidFill>
                <a:latin typeface="Franklin Gothic Heavy" panose="020B0903020102020204" pitchFamily="34" charset="0"/>
              </a:rPr>
              <a:t/>
            </a:r>
            <a:br>
              <a:rPr lang="en-US" sz="4800" dirty="0">
                <a:solidFill>
                  <a:schemeClr val="bg1"/>
                </a:solidFill>
                <a:latin typeface="Franklin Gothic Heavy" panose="020B0903020102020204" pitchFamily="34" charset="0"/>
              </a:rPr>
            </a:br>
            <a:r>
              <a:rPr lang="en-US" sz="4800" dirty="0">
                <a:solidFill>
                  <a:schemeClr val="bg1"/>
                </a:solidFill>
                <a:latin typeface="Franklin Gothic Heavy" panose="020B0903020102020204" pitchFamily="34" charset="0"/>
              </a:rPr>
              <a:t>IV . STRATEGIES TO IMPROVE TEAM DYNAMICS</a:t>
            </a:r>
          </a:p>
        </p:txBody>
      </p:sp>
      <p:pic>
        <p:nvPicPr>
          <p:cNvPr id="16386" name="Picture 2" descr="Students Not Paying Attention In Class">
            <a:extLst>
              <a:ext uri="{FF2B5EF4-FFF2-40B4-BE49-F238E27FC236}">
                <a16:creationId xmlns="" xmlns:a16="http://schemas.microsoft.com/office/drawing/2014/main" id="{3BEF1E8E-6B33-DFEC-E1B0-1D25814ED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350" y="2666024"/>
            <a:ext cx="5265903" cy="3507153"/>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Want kids to pay attention in class? Give them standing desks - Vital Record">
            <a:extLst>
              <a:ext uri="{FF2B5EF4-FFF2-40B4-BE49-F238E27FC236}">
                <a16:creationId xmlns="" xmlns:a16="http://schemas.microsoft.com/office/drawing/2014/main" id="{E5F15FCA-6A58-7C3D-9BF2-C51B5E0929E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8445" y="2661375"/>
            <a:ext cx="5260731" cy="3507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49905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10" name="Title 7">
            <a:extLst>
              <a:ext uri="{FF2B5EF4-FFF2-40B4-BE49-F238E27FC236}">
                <a16:creationId xmlns="" xmlns:a16="http://schemas.microsoft.com/office/drawing/2014/main" id="{3EC78E8A-650E-9868-561E-5BBC18A1BB86}"/>
              </a:ext>
            </a:extLst>
          </p:cNvPr>
          <p:cNvSpPr>
            <a:spLocks noGrp="1"/>
          </p:cNvSpPr>
          <p:nvPr>
            <p:ph type="title"/>
          </p:nvPr>
        </p:nvSpPr>
        <p:spPr>
          <a:xfrm>
            <a:off x="649458" y="2766218"/>
            <a:ext cx="10979834" cy="1325563"/>
          </a:xfrm>
        </p:spPr>
        <p:txBody>
          <a:bodyPr>
            <a:normAutofit/>
          </a:bodyPr>
          <a:lstStyle/>
          <a:p>
            <a:pPr algn="ctr"/>
            <a:r>
              <a:rPr lang="en-US" sz="4800" spc="100" dirty="0">
                <a:solidFill>
                  <a:schemeClr val="bg1"/>
                </a:solidFill>
                <a:latin typeface="Franklin Gothic Heavy" panose="020B0903020102020204" pitchFamily="34" charset="0"/>
              </a:rPr>
              <a:t>ACTIVITY TWO</a:t>
            </a:r>
          </a:p>
        </p:txBody>
      </p:sp>
    </p:spTree>
    <p:extLst>
      <p:ext uri="{BB962C8B-B14F-4D97-AF65-F5344CB8AC3E}">
        <p14:creationId xmlns:p14="http://schemas.microsoft.com/office/powerpoint/2010/main" val="172800121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620737" y="4539386"/>
            <a:ext cx="11255326" cy="2167419"/>
          </a:xfrm>
        </p:spPr>
        <p:txBody>
          <a:bodyPr>
            <a:normAutofit/>
          </a:bodyPr>
          <a:lstStyle/>
          <a:p>
            <a:pPr marL="0" indent="0" algn="ctr">
              <a:buNone/>
            </a:pPr>
            <a:r>
              <a:rPr lang="en-US" sz="3000" dirty="0">
                <a:solidFill>
                  <a:schemeClr val="bg1"/>
                </a:solidFill>
                <a:latin typeface="Corbel" panose="020B0503020204020204" pitchFamily="34" charset="0"/>
              </a:rPr>
              <a:t>You have 15 minutes to come up with a plan to make the longest and sturdiest paper chain. After this, you will not be allowed to communicate verbally, so make sure to establish some non-verbal communication tactics.</a:t>
            </a:r>
          </a:p>
        </p:txBody>
      </p:sp>
      <p:sp>
        <p:nvSpPr>
          <p:cNvPr id="10" name="Title 7">
            <a:extLst>
              <a:ext uri="{FF2B5EF4-FFF2-40B4-BE49-F238E27FC236}">
                <a16:creationId xmlns="" xmlns:a16="http://schemas.microsoft.com/office/drawing/2014/main" id="{3EC78E8A-650E-9868-561E-5BBC18A1BB86}"/>
              </a:ext>
            </a:extLst>
          </p:cNvPr>
          <p:cNvSpPr>
            <a:spLocks noGrp="1"/>
          </p:cNvSpPr>
          <p:nvPr>
            <p:ph type="title"/>
          </p:nvPr>
        </p:nvSpPr>
        <p:spPr>
          <a:xfrm>
            <a:off x="758483" y="310048"/>
            <a:ext cx="10979834" cy="1325563"/>
          </a:xfrm>
        </p:spPr>
        <p:txBody>
          <a:bodyPr>
            <a:normAutofit/>
          </a:bodyPr>
          <a:lstStyle/>
          <a:p>
            <a:pPr algn="ctr"/>
            <a:r>
              <a:rPr lang="en-US" sz="4800" dirty="0">
                <a:solidFill>
                  <a:schemeClr val="bg1"/>
                </a:solidFill>
                <a:latin typeface="Franklin Gothic Heavy" panose="020B0903020102020204" pitchFamily="34" charset="0"/>
              </a:rPr>
              <a:t>PAPER CHAIN CHALLENGE</a:t>
            </a:r>
          </a:p>
        </p:txBody>
      </p:sp>
      <p:sp>
        <p:nvSpPr>
          <p:cNvPr id="2" name="AutoShape 8" descr="Duct Tape Roll PNG Transparent Background, Free Download #44317 -  FreeIconsPNG">
            <a:extLst>
              <a:ext uri="{FF2B5EF4-FFF2-40B4-BE49-F238E27FC236}">
                <a16:creationId xmlns="" xmlns:a16="http://schemas.microsoft.com/office/drawing/2014/main" id="{833062A2-3E84-AF26-364E-E33F04E5A8C8}"/>
              </a:ext>
            </a:extLst>
          </p:cNvPr>
          <p:cNvSpPr>
            <a:spLocks noChangeAspect="1" noChangeArrowheads="1"/>
          </p:cNvSpPr>
          <p:nvPr/>
        </p:nvSpPr>
        <p:spPr bwMode="auto">
          <a:xfrm>
            <a:off x="5943600" y="32156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442" name="Picture 10" descr="Paper Chain - OTPlan Activity Idea">
            <a:extLst>
              <a:ext uri="{FF2B5EF4-FFF2-40B4-BE49-F238E27FC236}">
                <a16:creationId xmlns="" xmlns:a16="http://schemas.microsoft.com/office/drawing/2014/main" id="{F1E4E979-BDEE-5A1A-AD92-58945EB8F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760" y="1520661"/>
            <a:ext cx="9936480" cy="283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8474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50"/>
                                  </p:iterate>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1203960" y="1566381"/>
            <a:ext cx="10088880" cy="1507755"/>
          </a:xfrm>
        </p:spPr>
        <p:txBody>
          <a:bodyPr>
            <a:normAutofit/>
          </a:bodyPr>
          <a:lstStyle/>
          <a:p>
            <a:pPr marL="0" indent="0" algn="ctr">
              <a:buNone/>
            </a:pPr>
            <a:r>
              <a:rPr lang="en-US" sz="3000" dirty="0">
                <a:solidFill>
                  <a:schemeClr val="bg1"/>
                </a:solidFill>
                <a:latin typeface="Corbel" panose="020B0503020204020204" pitchFamily="34" charset="0"/>
              </a:rPr>
              <a:t>In 45 minutes, craft the longest and sturdiest paper chain you can using non-verbal communication only. You will only be given the following materials:</a:t>
            </a:r>
          </a:p>
        </p:txBody>
      </p:sp>
      <p:sp>
        <p:nvSpPr>
          <p:cNvPr id="10" name="Title 7">
            <a:extLst>
              <a:ext uri="{FF2B5EF4-FFF2-40B4-BE49-F238E27FC236}">
                <a16:creationId xmlns="" xmlns:a16="http://schemas.microsoft.com/office/drawing/2014/main" id="{3EC78E8A-650E-9868-561E-5BBC18A1BB86}"/>
              </a:ext>
            </a:extLst>
          </p:cNvPr>
          <p:cNvSpPr>
            <a:spLocks noGrp="1"/>
          </p:cNvSpPr>
          <p:nvPr>
            <p:ph type="title"/>
          </p:nvPr>
        </p:nvSpPr>
        <p:spPr>
          <a:xfrm>
            <a:off x="758483" y="371008"/>
            <a:ext cx="10979834" cy="1325563"/>
          </a:xfrm>
        </p:spPr>
        <p:txBody>
          <a:bodyPr>
            <a:normAutofit/>
          </a:bodyPr>
          <a:lstStyle/>
          <a:p>
            <a:pPr algn="ctr"/>
            <a:r>
              <a:rPr lang="en-US" sz="4800" dirty="0">
                <a:solidFill>
                  <a:schemeClr val="bg1"/>
                </a:solidFill>
                <a:latin typeface="Franklin Gothic Heavy" panose="020B0903020102020204" pitchFamily="34" charset="0"/>
              </a:rPr>
              <a:t>PAPER CHAIN CHALLENGE</a:t>
            </a:r>
          </a:p>
        </p:txBody>
      </p:sp>
      <p:sp>
        <p:nvSpPr>
          <p:cNvPr id="2" name="AutoShape 8" descr="Duct Tape Roll PNG Transparent Background, Free Download #44317 -  FreeIconsPNG">
            <a:extLst>
              <a:ext uri="{FF2B5EF4-FFF2-40B4-BE49-F238E27FC236}">
                <a16:creationId xmlns="" xmlns:a16="http://schemas.microsoft.com/office/drawing/2014/main" id="{833062A2-3E84-AF26-364E-E33F04E5A8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18" name="Picture 10" descr="Duct Tape - Transparent Duct Tape Manufacturer from Lucknow">
            <a:extLst>
              <a:ext uri="{FF2B5EF4-FFF2-40B4-BE49-F238E27FC236}">
                <a16:creationId xmlns="" xmlns:a16="http://schemas.microsoft.com/office/drawing/2014/main" id="{A16336C4-F370-555A-76FC-A3C97450A98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7800" r="90200">
                        <a14:foregroundMark x1="9000" y1="34800" x2="7800" y2="49400"/>
                        <a14:foregroundMark x1="7800" y1="49400" x2="8200" y2="51200"/>
                        <a14:foregroundMark x1="90200" y1="51800" x2="90200" y2="51800"/>
                        <a14:backgroundMark x1="39800" y1="47800" x2="38000" y2="49400"/>
                        <a14:backgroundMark x1="32600" y1="47000" x2="27200" y2="47600"/>
                        <a14:backgroundMark x1="52000" y1="47800" x2="52000" y2="47800"/>
                        <a14:backgroundMark x1="55600" y1="74200" x2="55600" y2="74200"/>
                      </a14:backgroundRemoval>
                    </a14:imgEffect>
                  </a14:imgLayer>
                </a14:imgProps>
              </a:ext>
              <a:ext uri="{28A0092B-C50C-407E-A947-70E740481C1C}">
                <a14:useLocalDpi xmlns:a14="http://schemas.microsoft.com/office/drawing/2010/main" val="0"/>
              </a:ext>
            </a:extLst>
          </a:blip>
          <a:srcRect/>
          <a:stretch>
            <a:fillRect/>
          </a:stretch>
        </p:blipFill>
        <p:spPr bwMode="auto">
          <a:xfrm>
            <a:off x="4905375" y="3494579"/>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8">
            <a:extLst>
              <a:ext uri="{FF2B5EF4-FFF2-40B4-BE49-F238E27FC236}">
                <a16:creationId xmlns="" xmlns:a16="http://schemas.microsoft.com/office/drawing/2014/main" id="{CE09FA83-70D1-9585-1111-BB6D396ED27F}"/>
              </a:ext>
            </a:extLst>
          </p:cNvPr>
          <p:cNvSpPr txBox="1">
            <a:spLocks/>
          </p:cNvSpPr>
          <p:nvPr/>
        </p:nvSpPr>
        <p:spPr>
          <a:xfrm>
            <a:off x="1137138" y="5923708"/>
            <a:ext cx="2555631" cy="563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Corbel" panose="020B0503020204020204" pitchFamily="34" charset="0"/>
              </a:rPr>
              <a:t>10 A4 Papers</a:t>
            </a:r>
          </a:p>
        </p:txBody>
      </p:sp>
      <p:sp>
        <p:nvSpPr>
          <p:cNvPr id="13" name="Content Placeholder 8">
            <a:extLst>
              <a:ext uri="{FF2B5EF4-FFF2-40B4-BE49-F238E27FC236}">
                <a16:creationId xmlns="" xmlns:a16="http://schemas.microsoft.com/office/drawing/2014/main" id="{473EC1A9-FF16-4F23-F1BB-D38BA8FC7356}"/>
              </a:ext>
            </a:extLst>
          </p:cNvPr>
          <p:cNvSpPr txBox="1">
            <a:spLocks/>
          </p:cNvSpPr>
          <p:nvPr/>
        </p:nvSpPr>
        <p:spPr>
          <a:xfrm>
            <a:off x="4730994" y="5923708"/>
            <a:ext cx="2555631" cy="563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Corbel" panose="020B0503020204020204" pitchFamily="34" charset="0"/>
              </a:rPr>
              <a:t>1 Roll of Tape</a:t>
            </a:r>
          </a:p>
        </p:txBody>
      </p:sp>
      <p:sp>
        <p:nvSpPr>
          <p:cNvPr id="14" name="Content Placeholder 8">
            <a:extLst>
              <a:ext uri="{FF2B5EF4-FFF2-40B4-BE49-F238E27FC236}">
                <a16:creationId xmlns="" xmlns:a16="http://schemas.microsoft.com/office/drawing/2014/main" id="{937CEA9F-B8CB-BDD1-79BA-2F04F288CC2B}"/>
              </a:ext>
            </a:extLst>
          </p:cNvPr>
          <p:cNvSpPr txBox="1">
            <a:spLocks/>
          </p:cNvSpPr>
          <p:nvPr/>
        </p:nvSpPr>
        <p:spPr>
          <a:xfrm>
            <a:off x="8221054" y="5923708"/>
            <a:ext cx="2555631" cy="563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Corbel" panose="020B0503020204020204" pitchFamily="34" charset="0"/>
              </a:rPr>
              <a:t>1 Scissors</a:t>
            </a:r>
          </a:p>
        </p:txBody>
      </p:sp>
      <p:pic>
        <p:nvPicPr>
          <p:cNvPr id="18434" name="Picture 2">
            <a:extLst>
              <a:ext uri="{FF2B5EF4-FFF2-40B4-BE49-F238E27FC236}">
                <a16:creationId xmlns="" xmlns:a16="http://schemas.microsoft.com/office/drawing/2014/main" id="{FE8A92F0-2532-D565-19DB-ACF6A86944AF}"/>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2625" b="97638" l="1683" r="96635">
                        <a14:foregroundMark x1="5529" y1="27559" x2="15385" y2="32283"/>
                        <a14:foregroundMark x1="52393" y1="8192" x2="54327" y2="8399"/>
                        <a14:foregroundMark x1="42067" y1="7087" x2="48291" y2="7753"/>
                        <a14:foregroundMark x1="54327" y1="8399" x2="55048" y2="7087"/>
                        <a14:foregroundMark x1="58654" y1="2887" x2="58654" y2="2887"/>
                        <a14:foregroundMark x1="92308" y1="24672" x2="93269" y2="66142"/>
                        <a14:foregroundMark x1="93269" y1="66142" x2="90625" y2="70604"/>
                        <a14:foregroundMark x1="96635" y1="23885" x2="96635" y2="23885"/>
                        <a14:foregroundMark x1="81731" y1="94488" x2="80769" y2="88976"/>
                        <a14:foregroundMark x1="88942" y1="97900" x2="88942" y2="97900"/>
                        <a14:foregroundMark x1="41106" y1="2887" x2="41106" y2="2887"/>
                        <a14:foregroundMark x1="36298" y1="94488" x2="36298" y2="94488"/>
                        <a14:foregroundMark x1="1683" y1="29396" x2="1683" y2="29396"/>
                        <a14:backgroundMark x1="46635" y1="4724" x2="46635" y2="4724"/>
                        <a14:backgroundMark x1="50481" y1="3675" x2="50481" y2="3675"/>
                        <a14:backgroundMark x1="47356" y1="4199" x2="47356" y2="4199"/>
                        <a14:backgroundMark x1="48317" y1="4199" x2="48317" y2="4199"/>
                        <a14:backgroundMark x1="49279" y1="4199" x2="50721" y2="2625"/>
                        <a14:backgroundMark x1="49760" y1="3675" x2="45913" y2="3675"/>
                        <a14:backgroundMark x1="43990" y1="2625" x2="44952" y2="4199"/>
                        <a14:backgroundMark x1="36058" y1="94488" x2="36058" y2="94488"/>
                      </a14:backgroundRemoval>
                    </a14:imgEffect>
                  </a14:imgLayer>
                </a14:imgProps>
              </a:ext>
              <a:ext uri="{28A0092B-C50C-407E-A947-70E740481C1C}">
                <a14:useLocalDpi xmlns:a14="http://schemas.microsoft.com/office/drawing/2010/main" val="0"/>
              </a:ext>
            </a:extLst>
          </a:blip>
          <a:srcRect/>
          <a:stretch>
            <a:fillRect/>
          </a:stretch>
        </p:blipFill>
        <p:spPr bwMode="auto">
          <a:xfrm>
            <a:off x="991721" y="3264355"/>
            <a:ext cx="2701047" cy="2473795"/>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Scissors Png Image - Schere Png Transparent - Free Transparent PNG Clipart  Images Download">
            <a:extLst>
              <a:ext uri="{FF2B5EF4-FFF2-40B4-BE49-F238E27FC236}">
                <a16:creationId xmlns="" xmlns:a16="http://schemas.microsoft.com/office/drawing/2014/main" id="{82898DB6-4BCD-23A5-1330-911C481ECF83}"/>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9816" b="92025" l="5595" r="95119">
                        <a14:foregroundMark x1="92738" y1="33538" x2="93214" y2="33129"/>
                        <a14:foregroundMark x1="95595" y1="26789" x2="95595" y2="25562"/>
                        <a14:foregroundMark x1="86667" y1="10020" x2="86667" y2="10020"/>
                        <a14:foregroundMark x1="86667" y1="90593" x2="84881" y2="90593"/>
                        <a14:foregroundMark x1="79405" y1="92025" x2="79405" y2="92025"/>
                        <a14:foregroundMark x1="5952" y1="58487" x2="5952" y2="58487"/>
                        <a14:foregroundMark x1="5595" y1="38446" x2="5595" y2="38446"/>
                      </a14:backgroundRemoval>
                    </a14:imgEffect>
                  </a14:imgLayer>
                </a14:imgProps>
              </a:ext>
              <a:ext uri="{28A0092B-C50C-407E-A947-70E740481C1C}">
                <a14:useLocalDpi xmlns:a14="http://schemas.microsoft.com/office/drawing/2010/main" val="0"/>
              </a:ext>
            </a:extLst>
          </a:blip>
          <a:srcRect/>
          <a:stretch>
            <a:fillRect/>
          </a:stretch>
        </p:blipFill>
        <p:spPr bwMode="auto">
          <a:xfrm>
            <a:off x="8039962" y="3885163"/>
            <a:ext cx="2869890" cy="1670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16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fade">
                                      <p:cBhvr>
                                        <p:cTn id="7" dur="500"/>
                                        <p:tgtEl>
                                          <p:spTgt spid="184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418"/>
                                        </p:tgtEl>
                                        <p:attrNameLst>
                                          <p:attrName>style.visibility</p:attrName>
                                        </p:attrNameLst>
                                      </p:cBhvr>
                                      <p:to>
                                        <p:strVal val="visible"/>
                                      </p:to>
                                    </p:set>
                                    <p:animEffect transition="in" filter="fade">
                                      <p:cBhvr>
                                        <p:cTn id="15" dur="500"/>
                                        <p:tgtEl>
                                          <p:spTgt spid="174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440"/>
                                        </p:tgtEl>
                                        <p:attrNameLst>
                                          <p:attrName>style.visibility</p:attrName>
                                        </p:attrNameLst>
                                      </p:cBhvr>
                                      <p:to>
                                        <p:strVal val="visible"/>
                                      </p:to>
                                    </p:set>
                                    <p:animEffect transition="in" filter="fade">
                                      <p:cBhvr>
                                        <p:cTn id="23" dur="500"/>
                                        <p:tgtEl>
                                          <p:spTgt spid="184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lt">
                                    <p:tmAbs val="50"/>
                                  </p:iterate>
                                  <p:childTnLst>
                                    <p:set>
                                      <p:cBhvr>
                                        <p:cTn id="3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640080" y="1264920"/>
            <a:ext cx="10876730" cy="5745479"/>
          </a:xfrm>
        </p:spPr>
        <p:txBody>
          <a:bodyPr>
            <a:normAutofit fontScale="92500" lnSpcReduction="20000"/>
          </a:bodyPr>
          <a:lstStyle/>
          <a:p>
            <a:pPr algn="l"/>
            <a:r>
              <a:rPr lang="en-US" b="0" i="0" dirty="0">
                <a:solidFill>
                  <a:schemeClr val="bg1"/>
                </a:solidFill>
                <a:effectLst/>
                <a:latin typeface="Times New Roman" panose="02020603050405020304" pitchFamily="18" charset="0"/>
              </a:rPr>
              <a:t>Barron, B. (2022). </a:t>
            </a:r>
            <a:r>
              <a:rPr lang="en-US" b="0" i="1" dirty="0">
                <a:solidFill>
                  <a:schemeClr val="bg1"/>
                </a:solidFill>
                <a:effectLst/>
                <a:latin typeface="Times New Roman" panose="02020603050405020304" pitchFamily="18" charset="0"/>
              </a:rPr>
              <a:t>What Is Group (Team) Dynamics? Definition &amp; Tips</a:t>
            </a:r>
            <a:r>
              <a:rPr lang="en-US" dirty="0">
                <a:solidFill>
                  <a:schemeClr val="bg1"/>
                </a:solidFill>
                <a:latin typeface="Times New Roman" panose="02020603050405020304" pitchFamily="18" charset="0"/>
              </a:rPr>
              <a:t>,</a:t>
            </a:r>
            <a:r>
              <a:rPr lang="en-US" b="0" i="0" dirty="0">
                <a:solidFill>
                  <a:schemeClr val="bg1"/>
                </a:solidFill>
                <a:effectLst/>
                <a:latin typeface="Times New Roman" panose="02020603050405020304" pitchFamily="18" charset="0"/>
              </a:rPr>
              <a:t> [online] Business </a:t>
            </a:r>
            <a:r>
              <a:rPr lang="en-US" b="0" i="0" dirty="0" err="1">
                <a:solidFill>
                  <a:schemeClr val="bg1"/>
                </a:solidFill>
                <a:effectLst/>
                <a:latin typeface="Times New Roman" panose="02020603050405020304" pitchFamily="18" charset="0"/>
              </a:rPr>
              <a:t>Envato</a:t>
            </a:r>
            <a:r>
              <a:rPr lang="en-US" b="0" i="0" dirty="0">
                <a:solidFill>
                  <a:schemeClr val="bg1"/>
                </a:solidFill>
                <a:effectLst/>
                <a:latin typeface="Times New Roman" panose="02020603050405020304" pitchFamily="18" charset="0"/>
              </a:rPr>
              <a:t> Tuts. Available at: https://business.tutsplus.com/tutorials/what-is-group-team-dynamics--cms-40100. </a:t>
            </a:r>
          </a:p>
          <a:p>
            <a:pPr algn="l"/>
            <a:r>
              <a:rPr lang="en-US" b="0" i="0" dirty="0" err="1">
                <a:solidFill>
                  <a:schemeClr val="bg1"/>
                </a:solidFill>
                <a:effectLst/>
                <a:latin typeface="Times New Roman" panose="02020603050405020304" pitchFamily="18" charset="0"/>
              </a:rPr>
              <a:t>DeakinCo</a:t>
            </a:r>
            <a:r>
              <a:rPr lang="en-US" b="0" i="0" dirty="0">
                <a:solidFill>
                  <a:schemeClr val="bg1"/>
                </a:solidFill>
                <a:effectLst/>
                <a:latin typeface="Times New Roman" panose="02020603050405020304" pitchFamily="18" charset="0"/>
              </a:rPr>
              <a:t>. (2017). </a:t>
            </a:r>
            <a:r>
              <a:rPr lang="en-US" b="0" i="1" dirty="0">
                <a:solidFill>
                  <a:schemeClr val="bg1"/>
                </a:solidFill>
                <a:effectLst/>
                <a:latin typeface="Times New Roman" panose="02020603050405020304" pitchFamily="18" charset="0"/>
              </a:rPr>
              <a:t>6 strategies for managing and improving team dynamics</a:t>
            </a:r>
            <a:r>
              <a:rPr lang="en-US" b="0" i="0" dirty="0">
                <a:solidFill>
                  <a:schemeClr val="bg1"/>
                </a:solidFill>
                <a:effectLst/>
                <a:latin typeface="Times New Roman" panose="02020603050405020304" pitchFamily="18" charset="0"/>
              </a:rPr>
              <a:t>. [online] </a:t>
            </a:r>
            <a:r>
              <a:rPr lang="en-US" b="0" i="0" dirty="0" err="1">
                <a:solidFill>
                  <a:schemeClr val="bg1"/>
                </a:solidFill>
                <a:effectLst/>
                <a:latin typeface="Times New Roman" panose="02020603050405020304" pitchFamily="18" charset="0"/>
              </a:rPr>
              <a:t>DeakinCo</a:t>
            </a:r>
            <a:r>
              <a:rPr lang="en-US" dirty="0">
                <a:solidFill>
                  <a:schemeClr val="bg1"/>
                </a:solidFill>
                <a:latin typeface="Times New Roman" panose="02020603050405020304" pitchFamily="18" charset="0"/>
              </a:rPr>
              <a:t>, </a:t>
            </a:r>
            <a:r>
              <a:rPr lang="en-US" b="0" i="0" dirty="0">
                <a:solidFill>
                  <a:schemeClr val="bg1"/>
                </a:solidFill>
                <a:effectLst/>
                <a:latin typeface="Times New Roman" panose="02020603050405020304" pitchFamily="18" charset="0"/>
              </a:rPr>
              <a:t>Powering workplace performance. Available at: https://www.deakinco.com/resource/6-strategies-for-managing-and-improving-team-dynamics/.</a:t>
            </a:r>
          </a:p>
          <a:p>
            <a:pPr algn="l"/>
            <a:r>
              <a:rPr lang="en-US" b="0" i="0" dirty="0">
                <a:solidFill>
                  <a:schemeClr val="bg1"/>
                </a:solidFill>
                <a:effectLst/>
                <a:latin typeface="Times New Roman" panose="02020603050405020304" pitchFamily="18" charset="0"/>
              </a:rPr>
              <a:t>Guthrie, R. (n.d.). </a:t>
            </a:r>
            <a:r>
              <a:rPr lang="en-US" b="0" i="1" dirty="0">
                <a:solidFill>
                  <a:schemeClr val="bg1"/>
                </a:solidFill>
                <a:effectLst/>
                <a:latin typeface="Times New Roman" panose="02020603050405020304" pitchFamily="18" charset="0"/>
              </a:rPr>
              <a:t>Understanding Team Dynamics</a:t>
            </a:r>
            <a:r>
              <a:rPr lang="en-US" dirty="0">
                <a:solidFill>
                  <a:schemeClr val="bg1"/>
                </a:solidFill>
                <a:latin typeface="Times New Roman" panose="02020603050405020304" pitchFamily="18" charset="0"/>
              </a:rPr>
              <a:t>, </a:t>
            </a:r>
            <a:r>
              <a:rPr lang="en-US" b="0" i="0" dirty="0" err="1">
                <a:solidFill>
                  <a:schemeClr val="bg1"/>
                </a:solidFill>
                <a:effectLst/>
                <a:latin typeface="Times New Roman" panose="02020603050405020304" pitchFamily="18" charset="0"/>
              </a:rPr>
              <a:t>RallyBright</a:t>
            </a:r>
            <a:r>
              <a:rPr lang="en-US" b="0" i="0" dirty="0">
                <a:solidFill>
                  <a:schemeClr val="bg1"/>
                </a:solidFill>
                <a:effectLst/>
                <a:latin typeface="Times New Roman" panose="02020603050405020304" pitchFamily="18" charset="0"/>
              </a:rPr>
              <a:t>. [online] www.rallybright.com. Available at: https://www.rallybright.com/understanding-team-dynamics.</a:t>
            </a:r>
          </a:p>
          <a:p>
            <a:pPr algn="l"/>
            <a:r>
              <a:rPr lang="en-US" b="0" i="0" dirty="0">
                <a:solidFill>
                  <a:schemeClr val="bg1"/>
                </a:solidFill>
                <a:effectLst/>
                <a:latin typeface="Times New Roman" panose="02020603050405020304" pitchFamily="18" charset="0"/>
              </a:rPr>
              <a:t>Mind Tools (2019). </a:t>
            </a:r>
            <a:r>
              <a:rPr lang="en-US" b="0" i="1" dirty="0">
                <a:solidFill>
                  <a:schemeClr val="bg1"/>
                </a:solidFill>
                <a:effectLst/>
                <a:latin typeface="Times New Roman" panose="02020603050405020304" pitchFamily="18" charset="0"/>
              </a:rPr>
              <a:t>Improving Group Dynamics &amp; Helping Your Team Work More Effectively</a:t>
            </a:r>
            <a:r>
              <a:rPr lang="en-US" b="0" i="0" dirty="0">
                <a:solidFill>
                  <a:schemeClr val="bg1"/>
                </a:solidFill>
                <a:effectLst/>
                <a:latin typeface="Times New Roman" panose="02020603050405020304" pitchFamily="18" charset="0"/>
              </a:rPr>
              <a:t>. [online] Mindtools.com. Available at: https://www.mindtools.com/pages/article/improving-group-dynamics.htm.</a:t>
            </a:r>
          </a:p>
          <a:p>
            <a:pPr algn="l"/>
            <a:r>
              <a:rPr lang="en-US" b="0" i="0" dirty="0">
                <a:solidFill>
                  <a:schemeClr val="bg1"/>
                </a:solidFill>
                <a:effectLst/>
                <a:latin typeface="Times New Roman" panose="02020603050405020304" pitchFamily="18" charset="0"/>
              </a:rPr>
              <a:t>Wrike.com. (2018). </a:t>
            </a:r>
            <a:r>
              <a:rPr lang="en-US" b="0" i="1" dirty="0">
                <a:solidFill>
                  <a:schemeClr val="bg1"/>
                </a:solidFill>
                <a:effectLst/>
                <a:latin typeface="Times New Roman" panose="02020603050405020304" pitchFamily="18" charset="0"/>
              </a:rPr>
              <a:t>Ultimate Guide to Team Building Activities That Don’t Suck</a:t>
            </a:r>
            <a:r>
              <a:rPr lang="en-US" b="0" i="0" dirty="0">
                <a:solidFill>
                  <a:schemeClr val="bg1"/>
                </a:solidFill>
                <a:effectLst/>
                <a:latin typeface="Times New Roman" panose="02020603050405020304" pitchFamily="18" charset="0"/>
              </a:rPr>
              <a:t>. [online] Available at: https://www.wrike.com/blog/ultimate-guide-team-building-activities/.</a:t>
            </a:r>
          </a:p>
        </p:txBody>
      </p:sp>
      <p:sp>
        <p:nvSpPr>
          <p:cNvPr id="10" name="Title 7">
            <a:extLst>
              <a:ext uri="{FF2B5EF4-FFF2-40B4-BE49-F238E27FC236}">
                <a16:creationId xmlns="" xmlns:a16="http://schemas.microsoft.com/office/drawing/2014/main" id="{3EC78E8A-650E-9868-561E-5BBC18A1BB86}"/>
              </a:ext>
            </a:extLst>
          </p:cNvPr>
          <p:cNvSpPr>
            <a:spLocks noGrp="1"/>
          </p:cNvSpPr>
          <p:nvPr>
            <p:ph type="title"/>
          </p:nvPr>
        </p:nvSpPr>
        <p:spPr>
          <a:xfrm>
            <a:off x="649458" y="0"/>
            <a:ext cx="10979834" cy="1325563"/>
          </a:xfrm>
        </p:spPr>
        <p:txBody>
          <a:bodyPr>
            <a:normAutofit/>
          </a:bodyPr>
          <a:lstStyle/>
          <a:p>
            <a:r>
              <a:rPr lang="en-US" sz="4800" dirty="0">
                <a:solidFill>
                  <a:schemeClr val="bg1"/>
                </a:solidFill>
                <a:latin typeface="Franklin Gothic Heavy" panose="020B0903020102020204" pitchFamily="34" charset="0"/>
              </a:rPr>
              <a:t>REFERENCES</a:t>
            </a:r>
          </a:p>
        </p:txBody>
      </p:sp>
    </p:spTree>
    <p:extLst>
      <p:ext uri="{BB962C8B-B14F-4D97-AF65-F5344CB8AC3E}">
        <p14:creationId xmlns:p14="http://schemas.microsoft.com/office/powerpoint/2010/main" val="428540390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4D660505-5104-3C83-C35A-DEE231ED19C8}"/>
              </a:ext>
            </a:extLst>
          </p:cNvPr>
          <p:cNvSpPr/>
          <p:nvPr/>
        </p:nvSpPr>
        <p:spPr>
          <a:xfrm flipH="1">
            <a:off x="6268328" y="2674620"/>
            <a:ext cx="211861" cy="439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 name="Rectangle 16">
            <a:extLst>
              <a:ext uri="{FF2B5EF4-FFF2-40B4-BE49-F238E27FC236}">
                <a16:creationId xmlns="" xmlns:a16="http://schemas.microsoft.com/office/drawing/2014/main" id="{F76B7C88-7FA8-954A-1787-33F0F98D79EF}"/>
              </a:ext>
            </a:extLst>
          </p:cNvPr>
          <p:cNvSpPr/>
          <p:nvPr/>
        </p:nvSpPr>
        <p:spPr>
          <a:xfrm flipH="1">
            <a:off x="5847966" y="2674620"/>
            <a:ext cx="211861" cy="43967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 name="Rectangle 17">
            <a:extLst>
              <a:ext uri="{FF2B5EF4-FFF2-40B4-BE49-F238E27FC236}">
                <a16:creationId xmlns="" xmlns:a16="http://schemas.microsoft.com/office/drawing/2014/main" id="{0CF9CA8E-6560-6287-AB89-62840AF938DC}"/>
              </a:ext>
            </a:extLst>
          </p:cNvPr>
          <p:cNvSpPr/>
          <p:nvPr/>
        </p:nvSpPr>
        <p:spPr>
          <a:xfrm rot="16200000" flipH="1">
            <a:off x="3222462" y="-204131"/>
            <a:ext cx="211861" cy="67665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 name="Rectangle 1">
            <a:extLst>
              <a:ext uri="{FF2B5EF4-FFF2-40B4-BE49-F238E27FC236}">
                <a16:creationId xmlns="" xmlns:a16="http://schemas.microsoft.com/office/drawing/2014/main" id="{DCE6F456-B6DB-1640-AD8A-2B04FE274034}"/>
              </a:ext>
            </a:extLst>
          </p:cNvPr>
          <p:cNvSpPr/>
          <p:nvPr/>
        </p:nvSpPr>
        <p:spPr>
          <a:xfrm>
            <a:off x="-8309317" y="2438400"/>
            <a:ext cx="6106875" cy="1783080"/>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5D1D9D26-C19A-3BA5-92E2-78D89294F081}"/>
              </a:ext>
            </a:extLst>
          </p:cNvPr>
          <p:cNvSpPr/>
          <p:nvPr/>
        </p:nvSpPr>
        <p:spPr>
          <a:xfrm>
            <a:off x="5492645" y="10158013"/>
            <a:ext cx="740780" cy="3934993"/>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5A700A82-9DDB-C986-E373-CF9186669FB0}"/>
              </a:ext>
            </a:extLst>
          </p:cNvPr>
          <p:cNvSpPr/>
          <p:nvPr/>
        </p:nvSpPr>
        <p:spPr>
          <a:xfrm>
            <a:off x="5970873" y="7469937"/>
            <a:ext cx="740780" cy="3575069"/>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82932"/>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 xmlns:a16="http://schemas.microsoft.com/office/drawing/2014/main" id="{4D660505-5104-3C83-C35A-DEE231ED19C8}"/>
              </a:ext>
            </a:extLst>
          </p:cNvPr>
          <p:cNvSpPr/>
          <p:nvPr/>
        </p:nvSpPr>
        <p:spPr>
          <a:xfrm flipH="1">
            <a:off x="3407898" y="2674620"/>
            <a:ext cx="211861" cy="4183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 name="TextBox 5">
            <a:extLst>
              <a:ext uri="{FF2B5EF4-FFF2-40B4-BE49-F238E27FC236}">
                <a16:creationId xmlns="" xmlns:a16="http://schemas.microsoft.com/office/drawing/2014/main" id="{9CDD860E-8C81-BAE1-4375-23FB92EBB6E1}"/>
              </a:ext>
            </a:extLst>
          </p:cNvPr>
          <p:cNvSpPr txBox="1"/>
          <p:nvPr/>
        </p:nvSpPr>
        <p:spPr>
          <a:xfrm>
            <a:off x="4434089" y="2826136"/>
            <a:ext cx="857927" cy="1015663"/>
          </a:xfrm>
          <a:prstGeom prst="rect">
            <a:avLst/>
          </a:prstGeom>
          <a:noFill/>
        </p:spPr>
        <p:txBody>
          <a:bodyPr wrap="none" rtlCol="0">
            <a:spAutoFit/>
          </a:bodyPr>
          <a:lstStyle/>
          <a:p>
            <a:r>
              <a:rPr lang="en-US" sz="6000" dirty="0">
                <a:solidFill>
                  <a:schemeClr val="bg1"/>
                </a:solidFill>
                <a:latin typeface="FFF Forward" panose="00000400000000000000" pitchFamily="2" charset="0"/>
              </a:rPr>
              <a:t>S</a:t>
            </a:r>
          </a:p>
        </p:txBody>
      </p:sp>
      <p:sp>
        <p:nvSpPr>
          <p:cNvPr id="11" name="TextBox 10">
            <a:extLst>
              <a:ext uri="{FF2B5EF4-FFF2-40B4-BE49-F238E27FC236}">
                <a16:creationId xmlns="" xmlns:a16="http://schemas.microsoft.com/office/drawing/2014/main" id="{C587A3A6-8E2D-3136-249C-B00BB5D24717}"/>
              </a:ext>
            </a:extLst>
          </p:cNvPr>
          <p:cNvSpPr txBox="1"/>
          <p:nvPr/>
        </p:nvSpPr>
        <p:spPr>
          <a:xfrm>
            <a:off x="5909173" y="2818609"/>
            <a:ext cx="857927" cy="1015663"/>
          </a:xfrm>
          <a:prstGeom prst="rect">
            <a:avLst/>
          </a:prstGeom>
          <a:noFill/>
        </p:spPr>
        <p:txBody>
          <a:bodyPr wrap="none" rtlCol="0">
            <a:spAutoFit/>
          </a:bodyPr>
          <a:lstStyle/>
          <a:p>
            <a:r>
              <a:rPr lang="en-US" sz="6000" dirty="0">
                <a:solidFill>
                  <a:schemeClr val="bg1"/>
                </a:solidFill>
                <a:latin typeface="FFF Forward" panose="00000400000000000000" pitchFamily="2" charset="0"/>
              </a:rPr>
              <a:t>U</a:t>
            </a:r>
          </a:p>
        </p:txBody>
      </p:sp>
      <p:sp>
        <p:nvSpPr>
          <p:cNvPr id="12" name="TextBox 11">
            <a:extLst>
              <a:ext uri="{FF2B5EF4-FFF2-40B4-BE49-F238E27FC236}">
                <a16:creationId xmlns="" xmlns:a16="http://schemas.microsoft.com/office/drawing/2014/main" id="{64AF538B-882C-EC93-83CF-720F61C5C994}"/>
              </a:ext>
            </a:extLst>
          </p:cNvPr>
          <p:cNvSpPr txBox="1"/>
          <p:nvPr/>
        </p:nvSpPr>
        <p:spPr>
          <a:xfrm>
            <a:off x="8859341" y="2825662"/>
            <a:ext cx="761747" cy="1015663"/>
          </a:xfrm>
          <a:prstGeom prst="rect">
            <a:avLst/>
          </a:prstGeom>
          <a:noFill/>
        </p:spPr>
        <p:txBody>
          <a:bodyPr wrap="none" rtlCol="0">
            <a:spAutoFit/>
          </a:bodyPr>
          <a:lstStyle/>
          <a:p>
            <a:r>
              <a:rPr lang="en-US" sz="6000" dirty="0">
                <a:solidFill>
                  <a:schemeClr val="bg1"/>
                </a:solidFill>
                <a:latin typeface="FFF Forward" panose="00000400000000000000" pitchFamily="2" charset="0"/>
              </a:rPr>
              <a:t>E</a:t>
            </a:r>
          </a:p>
        </p:txBody>
      </p:sp>
      <p:sp>
        <p:nvSpPr>
          <p:cNvPr id="13" name="TextBox 12">
            <a:extLst>
              <a:ext uri="{FF2B5EF4-FFF2-40B4-BE49-F238E27FC236}">
                <a16:creationId xmlns="" xmlns:a16="http://schemas.microsoft.com/office/drawing/2014/main" id="{8A0CD40D-6D8D-1411-6244-234184A4A4F0}"/>
              </a:ext>
            </a:extLst>
          </p:cNvPr>
          <p:cNvSpPr txBox="1"/>
          <p:nvPr/>
        </p:nvSpPr>
        <p:spPr>
          <a:xfrm>
            <a:off x="7384257" y="2825662"/>
            <a:ext cx="857927" cy="1015663"/>
          </a:xfrm>
          <a:prstGeom prst="rect">
            <a:avLst/>
          </a:prstGeom>
          <a:noFill/>
        </p:spPr>
        <p:txBody>
          <a:bodyPr wrap="none" rtlCol="0">
            <a:spAutoFit/>
          </a:bodyPr>
          <a:lstStyle/>
          <a:p>
            <a:r>
              <a:rPr lang="en-US" sz="6000" dirty="0">
                <a:solidFill>
                  <a:schemeClr val="bg1"/>
                </a:solidFill>
                <a:latin typeface="FFF Forward" panose="00000400000000000000" pitchFamily="2" charset="0"/>
              </a:rPr>
              <a:t>R</a:t>
            </a:r>
          </a:p>
        </p:txBody>
      </p:sp>
      <p:sp>
        <p:nvSpPr>
          <p:cNvPr id="17" name="Rectangle 16">
            <a:extLst>
              <a:ext uri="{FF2B5EF4-FFF2-40B4-BE49-F238E27FC236}">
                <a16:creationId xmlns="" xmlns:a16="http://schemas.microsoft.com/office/drawing/2014/main" id="{F76B7C88-7FA8-954A-1787-33F0F98D79EF}"/>
              </a:ext>
            </a:extLst>
          </p:cNvPr>
          <p:cNvSpPr/>
          <p:nvPr/>
        </p:nvSpPr>
        <p:spPr>
          <a:xfrm flipH="1">
            <a:off x="2987536" y="2674620"/>
            <a:ext cx="211861" cy="4183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 name="Rectangle 17">
            <a:extLst>
              <a:ext uri="{FF2B5EF4-FFF2-40B4-BE49-F238E27FC236}">
                <a16:creationId xmlns="" xmlns:a16="http://schemas.microsoft.com/office/drawing/2014/main" id="{0CF9CA8E-6560-6287-AB89-62840AF938DC}"/>
              </a:ext>
            </a:extLst>
          </p:cNvPr>
          <p:cNvSpPr/>
          <p:nvPr/>
        </p:nvSpPr>
        <p:spPr>
          <a:xfrm rot="16200000" flipH="1">
            <a:off x="1653601" y="1087438"/>
            <a:ext cx="211861" cy="4183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 name="Rectangle 1">
            <a:extLst>
              <a:ext uri="{FF2B5EF4-FFF2-40B4-BE49-F238E27FC236}">
                <a16:creationId xmlns="" xmlns:a16="http://schemas.microsoft.com/office/drawing/2014/main" id="{DCE6F456-B6DB-1640-AD8A-2B04FE274034}"/>
              </a:ext>
            </a:extLst>
          </p:cNvPr>
          <p:cNvSpPr/>
          <p:nvPr/>
        </p:nvSpPr>
        <p:spPr>
          <a:xfrm>
            <a:off x="-304801" y="2438400"/>
            <a:ext cx="3307405" cy="1783080"/>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 xmlns:a16="http://schemas.microsoft.com/office/drawing/2014/main" id="{5D1D9D26-C19A-3BA5-92E2-78D89294F081}"/>
              </a:ext>
            </a:extLst>
          </p:cNvPr>
          <p:cNvSpPr/>
          <p:nvPr/>
        </p:nvSpPr>
        <p:spPr>
          <a:xfrm>
            <a:off x="2632214" y="3283995"/>
            <a:ext cx="740780" cy="3575069"/>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 xmlns:a16="http://schemas.microsoft.com/office/drawing/2014/main" id="{5A700A82-9DDB-C986-E373-CF9186669FB0}"/>
              </a:ext>
            </a:extLst>
          </p:cNvPr>
          <p:cNvSpPr/>
          <p:nvPr/>
        </p:nvSpPr>
        <p:spPr>
          <a:xfrm>
            <a:off x="3110442" y="3643919"/>
            <a:ext cx="740780" cy="3575069"/>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46518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8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180"/>
                            </p:stCondLst>
                            <p:childTnLst>
                              <p:par>
                                <p:cTn id="11" presetID="1" presetClass="entr" presetSubtype="0" fill="hold" grpId="0" nodeType="afterEffect">
                                  <p:stCondLst>
                                    <p:cond delay="18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360"/>
                            </p:stCondLst>
                            <p:childTnLst>
                              <p:par>
                                <p:cTn id="14" presetID="1" presetClass="entr" presetSubtype="0" fill="hold" grpId="0" nodeType="afterEffect">
                                  <p:stCondLst>
                                    <p:cond delay="18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10" name="Title 7">
            <a:extLst>
              <a:ext uri="{FF2B5EF4-FFF2-40B4-BE49-F238E27FC236}">
                <a16:creationId xmlns="" xmlns:a16="http://schemas.microsoft.com/office/drawing/2014/main" id="{3EC78E8A-650E-9868-561E-5BBC18A1BB86}"/>
              </a:ext>
            </a:extLst>
          </p:cNvPr>
          <p:cNvSpPr>
            <a:spLocks noGrp="1"/>
          </p:cNvSpPr>
          <p:nvPr>
            <p:ph type="title"/>
          </p:nvPr>
        </p:nvSpPr>
        <p:spPr>
          <a:xfrm>
            <a:off x="649458" y="2766218"/>
            <a:ext cx="10979834" cy="1325563"/>
          </a:xfrm>
        </p:spPr>
        <p:txBody>
          <a:bodyPr>
            <a:normAutofit/>
          </a:bodyPr>
          <a:lstStyle/>
          <a:p>
            <a:pPr algn="ctr"/>
            <a:r>
              <a:rPr lang="en-US" sz="4800" spc="100" dirty="0">
                <a:solidFill>
                  <a:schemeClr val="bg1"/>
                </a:solidFill>
                <a:latin typeface="Franklin Gothic Heavy" panose="020B0903020102020204" pitchFamily="34" charset="0"/>
              </a:rPr>
              <a:t>ACTIVITY ONE</a:t>
            </a:r>
          </a:p>
        </p:txBody>
      </p:sp>
    </p:spTree>
    <p:extLst>
      <p:ext uri="{BB962C8B-B14F-4D97-AF65-F5344CB8AC3E}">
        <p14:creationId xmlns:p14="http://schemas.microsoft.com/office/powerpoint/2010/main" val="145100888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 xmlns:a16="http://schemas.microsoft.com/office/drawing/2014/main" id="{99A51DA2-0044-B875-06E8-AEFCF071BF4F}"/>
              </a:ext>
            </a:extLst>
          </p:cNvPr>
          <p:cNvSpPr>
            <a:spLocks noGrp="1"/>
          </p:cNvSpPr>
          <p:nvPr>
            <p:ph idx="1"/>
          </p:nvPr>
        </p:nvSpPr>
        <p:spPr>
          <a:xfrm>
            <a:off x="976533" y="1768845"/>
            <a:ext cx="10566009" cy="1143578"/>
          </a:xfrm>
        </p:spPr>
        <p:txBody>
          <a:bodyPr>
            <a:normAutofit fontScale="92500" lnSpcReduction="20000"/>
          </a:bodyPr>
          <a:lstStyle/>
          <a:p>
            <a:pPr marL="0" indent="0" algn="ctr">
              <a:buNone/>
            </a:pPr>
            <a:r>
              <a:rPr lang="en-US" sz="3200" dirty="0">
                <a:solidFill>
                  <a:schemeClr val="bg1"/>
                </a:solidFill>
                <a:latin typeface="Corbel" panose="020B0503020204020204" pitchFamily="34" charset="0"/>
              </a:rPr>
              <a:t>In 45 minutes, build the tallest free-standing structure out of 20 spaghetti sticks, 1 meter of tape, 1 meter of string, and 1 marshmallow. The marshmallow is to be only placed on top. </a:t>
            </a:r>
          </a:p>
        </p:txBody>
      </p:sp>
      <p:sp>
        <p:nvSpPr>
          <p:cNvPr id="10" name="Title 7">
            <a:extLst>
              <a:ext uri="{FF2B5EF4-FFF2-40B4-BE49-F238E27FC236}">
                <a16:creationId xmlns="" xmlns:a16="http://schemas.microsoft.com/office/drawing/2014/main" id="{3EC78E8A-650E-9868-561E-5BBC18A1BB86}"/>
              </a:ext>
            </a:extLst>
          </p:cNvPr>
          <p:cNvSpPr>
            <a:spLocks noGrp="1"/>
          </p:cNvSpPr>
          <p:nvPr>
            <p:ph type="title"/>
          </p:nvPr>
        </p:nvSpPr>
        <p:spPr>
          <a:xfrm>
            <a:off x="649458" y="497856"/>
            <a:ext cx="10979834" cy="1325563"/>
          </a:xfrm>
        </p:spPr>
        <p:txBody>
          <a:bodyPr>
            <a:normAutofit fontScale="90000"/>
          </a:bodyPr>
          <a:lstStyle/>
          <a:p>
            <a:r>
              <a:rPr lang="en-US" sz="4800" dirty="0">
                <a:solidFill>
                  <a:schemeClr val="bg1"/>
                </a:solidFill>
                <a:latin typeface="Franklin Gothic Heavy" panose="020B0903020102020204" pitchFamily="34" charset="0"/>
              </a:rPr>
              <a:t>MARSHMELLOW &amp; SPAGHETTI CHALLENGE</a:t>
            </a:r>
          </a:p>
        </p:txBody>
      </p:sp>
      <p:pic>
        <p:nvPicPr>
          <p:cNvPr id="17412" name="Picture 4" descr="Spaghetti Transparent Clip Art PNG | PNG Play">
            <a:extLst>
              <a:ext uri="{FF2B5EF4-FFF2-40B4-BE49-F238E27FC236}">
                <a16:creationId xmlns="" xmlns:a16="http://schemas.microsoft.com/office/drawing/2014/main" id="{1808DC61-6860-0157-3E92-C35DBBD4EF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963736">
            <a:off x="-1399699" y="3952508"/>
            <a:ext cx="6983681" cy="394240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Duct Tape Roll PNG Transparent Background, Free Download #44317 -  FreeIconsPNG">
            <a:extLst>
              <a:ext uri="{FF2B5EF4-FFF2-40B4-BE49-F238E27FC236}">
                <a16:creationId xmlns="" xmlns:a16="http://schemas.microsoft.com/office/drawing/2014/main" id="{833062A2-3E84-AF26-364E-E33F04E5A8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418" name="Picture 10" descr="Duct Tape - Transparent Duct Tape Manufacturer from Lucknow">
            <a:extLst>
              <a:ext uri="{FF2B5EF4-FFF2-40B4-BE49-F238E27FC236}">
                <a16:creationId xmlns="" xmlns:a16="http://schemas.microsoft.com/office/drawing/2014/main" id="{A16336C4-F370-555A-76FC-A3C97450A98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7800" r="90200">
                        <a14:foregroundMark x1="9000" y1="34800" x2="7800" y2="49400"/>
                        <a14:foregroundMark x1="7800" y1="49400" x2="8200" y2="51200"/>
                        <a14:foregroundMark x1="90200" y1="51800" x2="90200" y2="51800"/>
                        <a14:backgroundMark x1="39800" y1="47800" x2="38000" y2="49400"/>
                        <a14:backgroundMark x1="32600" y1="47000" x2="27200" y2="47600"/>
                        <a14:backgroundMark x1="52000" y1="47800" x2="52000" y2="47800"/>
                        <a14:backgroundMark x1="55600" y1="74200" x2="55600" y2="74200"/>
                      </a14:backgroundRemoval>
                    </a14:imgEffect>
                  </a14:imgLayer>
                </a14:imgProps>
              </a:ext>
              <a:ext uri="{28A0092B-C50C-407E-A947-70E740481C1C}">
                <a14:useLocalDpi xmlns:a14="http://schemas.microsoft.com/office/drawing/2010/main" val="0"/>
              </a:ext>
            </a:extLst>
          </a:blip>
          <a:srcRect/>
          <a:stretch>
            <a:fillRect/>
          </a:stretch>
        </p:blipFill>
        <p:spPr bwMode="auto">
          <a:xfrm>
            <a:off x="3867150" y="3494579"/>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descr="328ft 1-3mm Natural Cotton String Twine Twisted Cord Crafts Rope Roll for  DIY /Home Decorations/Wedding Decorations（Beige, White） | Walmart Canada">
            <a:extLst>
              <a:ext uri="{FF2B5EF4-FFF2-40B4-BE49-F238E27FC236}">
                <a16:creationId xmlns="" xmlns:a16="http://schemas.microsoft.com/office/drawing/2014/main" id="{EEBB88C0-35EB-362C-91C7-660F6A7C7CA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4000" b="95778" l="10000" r="90000">
                        <a14:foregroundMark x1="60889" y1="8000" x2="45556" y2="4000"/>
                        <a14:foregroundMark x1="45556" y1="4000" x2="39556" y2="8000"/>
                        <a14:foregroundMark x1="63778" y1="91778" x2="63778" y2="91778"/>
                        <a14:foregroundMark x1="30667" y1="88000" x2="30667" y2="88000"/>
                        <a14:foregroundMark x1="49556" y1="95778" x2="49556" y2="95778"/>
                      </a14:backgroundRemoval>
                    </a14:imgEffect>
                  </a14:imgLayer>
                </a14:imgProps>
              </a:ext>
              <a:ext uri="{28A0092B-C50C-407E-A947-70E740481C1C}">
                <a14:useLocalDpi xmlns:a14="http://schemas.microsoft.com/office/drawing/2010/main" val="0"/>
              </a:ext>
            </a:extLst>
          </a:blip>
          <a:srcRect/>
          <a:stretch>
            <a:fillRect/>
          </a:stretch>
        </p:blipFill>
        <p:spPr bwMode="auto">
          <a:xfrm>
            <a:off x="6747992" y="3264355"/>
            <a:ext cx="2512409" cy="2512409"/>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One Fluffy White Marshmallow Closeup Isolated on White Background. Stock  Photo - Image of calories, soft: 136113870">
            <a:extLst>
              <a:ext uri="{FF2B5EF4-FFF2-40B4-BE49-F238E27FC236}">
                <a16:creationId xmlns="" xmlns:a16="http://schemas.microsoft.com/office/drawing/2014/main" id="{7396CEC4-A071-BCF4-91E7-66E6B932DB78}"/>
              </a:ext>
            </a:extLst>
          </p:cNvPr>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22538" t="19780" r="22538" b="15771"/>
          <a:stretch/>
        </p:blipFill>
        <p:spPr bwMode="auto">
          <a:xfrm>
            <a:off x="10045468" y="4209591"/>
            <a:ext cx="985496" cy="1156414"/>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8">
            <a:extLst>
              <a:ext uri="{FF2B5EF4-FFF2-40B4-BE49-F238E27FC236}">
                <a16:creationId xmlns="" xmlns:a16="http://schemas.microsoft.com/office/drawing/2014/main" id="{CE09FA83-70D1-9585-1111-BB6D396ED27F}"/>
              </a:ext>
            </a:extLst>
          </p:cNvPr>
          <p:cNvSpPr txBox="1">
            <a:spLocks/>
          </p:cNvSpPr>
          <p:nvPr/>
        </p:nvSpPr>
        <p:spPr>
          <a:xfrm>
            <a:off x="649458" y="5923708"/>
            <a:ext cx="2555631" cy="563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Corbel" panose="020B0503020204020204" pitchFamily="34" charset="0"/>
              </a:rPr>
              <a:t>20 Spaghetti Sticks</a:t>
            </a:r>
          </a:p>
        </p:txBody>
      </p:sp>
      <p:sp>
        <p:nvSpPr>
          <p:cNvPr id="13" name="Content Placeholder 8">
            <a:extLst>
              <a:ext uri="{FF2B5EF4-FFF2-40B4-BE49-F238E27FC236}">
                <a16:creationId xmlns="" xmlns:a16="http://schemas.microsoft.com/office/drawing/2014/main" id="{473EC1A9-FF16-4F23-F1BB-D38BA8FC7356}"/>
              </a:ext>
            </a:extLst>
          </p:cNvPr>
          <p:cNvSpPr txBox="1">
            <a:spLocks/>
          </p:cNvSpPr>
          <p:nvPr/>
        </p:nvSpPr>
        <p:spPr>
          <a:xfrm>
            <a:off x="3692769" y="5923708"/>
            <a:ext cx="2555631" cy="563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Corbel" panose="020B0503020204020204" pitchFamily="34" charset="0"/>
              </a:rPr>
              <a:t>1 Meter of Tape</a:t>
            </a:r>
          </a:p>
        </p:txBody>
      </p:sp>
      <p:sp>
        <p:nvSpPr>
          <p:cNvPr id="14" name="Content Placeholder 8">
            <a:extLst>
              <a:ext uri="{FF2B5EF4-FFF2-40B4-BE49-F238E27FC236}">
                <a16:creationId xmlns="" xmlns:a16="http://schemas.microsoft.com/office/drawing/2014/main" id="{937CEA9F-B8CB-BDD1-79BA-2F04F288CC2B}"/>
              </a:ext>
            </a:extLst>
          </p:cNvPr>
          <p:cNvSpPr txBox="1">
            <a:spLocks/>
          </p:cNvSpPr>
          <p:nvPr/>
        </p:nvSpPr>
        <p:spPr>
          <a:xfrm>
            <a:off x="6704770" y="5923708"/>
            <a:ext cx="2555631" cy="563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Corbel" panose="020B0503020204020204" pitchFamily="34" charset="0"/>
              </a:rPr>
              <a:t>1 Meter of String</a:t>
            </a:r>
          </a:p>
        </p:txBody>
      </p:sp>
      <p:sp>
        <p:nvSpPr>
          <p:cNvPr id="15" name="Content Placeholder 8">
            <a:extLst>
              <a:ext uri="{FF2B5EF4-FFF2-40B4-BE49-F238E27FC236}">
                <a16:creationId xmlns="" xmlns:a16="http://schemas.microsoft.com/office/drawing/2014/main" id="{B1263D2C-AD52-333B-393A-DEE8CA3EE6D4}"/>
              </a:ext>
            </a:extLst>
          </p:cNvPr>
          <p:cNvSpPr txBox="1">
            <a:spLocks/>
          </p:cNvSpPr>
          <p:nvPr/>
        </p:nvSpPr>
        <p:spPr>
          <a:xfrm>
            <a:off x="9260401" y="5923708"/>
            <a:ext cx="2555631" cy="5632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latin typeface="Corbel" panose="020B0503020204020204" pitchFamily="34" charset="0"/>
              </a:rPr>
              <a:t>1 Marshmallow</a:t>
            </a:r>
          </a:p>
        </p:txBody>
      </p:sp>
    </p:spTree>
    <p:extLst>
      <p:ext uri="{BB962C8B-B14F-4D97-AF65-F5344CB8AC3E}">
        <p14:creationId xmlns:p14="http://schemas.microsoft.com/office/powerpoint/2010/main" val="2855051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500"/>
                                        <p:tgtEl>
                                          <p:spTgt spid="174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418"/>
                                        </p:tgtEl>
                                        <p:attrNameLst>
                                          <p:attrName>style.visibility</p:attrName>
                                        </p:attrNameLst>
                                      </p:cBhvr>
                                      <p:to>
                                        <p:strVal val="visible"/>
                                      </p:to>
                                    </p:set>
                                    <p:animEffect transition="in" filter="fade">
                                      <p:cBhvr>
                                        <p:cTn id="15" dur="500"/>
                                        <p:tgtEl>
                                          <p:spTgt spid="174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420"/>
                                        </p:tgtEl>
                                        <p:attrNameLst>
                                          <p:attrName>style.visibility</p:attrName>
                                        </p:attrNameLst>
                                      </p:cBhvr>
                                      <p:to>
                                        <p:strVal val="visible"/>
                                      </p:to>
                                    </p:set>
                                    <p:animEffect transition="in" filter="fade">
                                      <p:cBhvr>
                                        <p:cTn id="23" dur="500"/>
                                        <p:tgtEl>
                                          <p:spTgt spid="174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422"/>
                                        </p:tgtEl>
                                        <p:attrNameLst>
                                          <p:attrName>style.visibility</p:attrName>
                                        </p:attrNameLst>
                                      </p:cBhvr>
                                      <p:to>
                                        <p:strVal val="visible"/>
                                      </p:to>
                                    </p:set>
                                    <p:animEffect transition="in" filter="fade">
                                      <p:cBhvr>
                                        <p:cTn id="31" dur="500"/>
                                        <p:tgtEl>
                                          <p:spTgt spid="174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lt">
                                    <p:tmAbs val="50"/>
                                  </p:iterate>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P spid="13"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20AB134B-77FD-765F-5A21-9E6D748A4EEC}"/>
              </a:ext>
            </a:extLst>
          </p:cNvPr>
          <p:cNvSpPr>
            <a:spLocks noGrp="1"/>
          </p:cNvSpPr>
          <p:nvPr>
            <p:ph type="title"/>
          </p:nvPr>
        </p:nvSpPr>
        <p:spPr>
          <a:xfrm>
            <a:off x="3825240" y="2766218"/>
            <a:ext cx="10515600" cy="1325563"/>
          </a:xfrm>
        </p:spPr>
        <p:txBody>
          <a:bodyPr>
            <a:normAutofit/>
          </a:bodyPr>
          <a:lstStyle/>
          <a:p>
            <a:r>
              <a:rPr lang="en-US" sz="4800" dirty="0">
                <a:solidFill>
                  <a:schemeClr val="bg1"/>
                </a:solidFill>
                <a:latin typeface="Franklin Gothic Heavy" panose="020B0903020102020204" pitchFamily="34" charset="0"/>
              </a:rPr>
              <a:t>I . DEFINITION</a:t>
            </a:r>
          </a:p>
        </p:txBody>
      </p:sp>
      <p:pic>
        <p:nvPicPr>
          <p:cNvPr id="11" name="Graphic 10">
            <a:extLst>
              <a:ext uri="{FF2B5EF4-FFF2-40B4-BE49-F238E27FC236}">
                <a16:creationId xmlns="" xmlns:a16="http://schemas.microsoft.com/office/drawing/2014/main" id="{ED8FDDCB-751D-205E-D43E-156ED0814B3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639526">
            <a:off x="4799570" y="15595"/>
            <a:ext cx="8142707" cy="4264008"/>
          </a:xfrm>
          <a:prstGeom prst="rect">
            <a:avLst/>
          </a:prstGeom>
        </p:spPr>
      </p:pic>
      <p:pic>
        <p:nvPicPr>
          <p:cNvPr id="13" name="Graphic 12">
            <a:extLst>
              <a:ext uri="{FF2B5EF4-FFF2-40B4-BE49-F238E27FC236}">
                <a16:creationId xmlns="" xmlns:a16="http://schemas.microsoft.com/office/drawing/2014/main" id="{965ED2AA-9255-F694-FFB0-CCEC435ECAC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4331988" y="-2640866"/>
            <a:ext cx="7301683" cy="7388765"/>
          </a:xfrm>
          <a:prstGeom prst="rect">
            <a:avLst/>
          </a:prstGeom>
        </p:spPr>
      </p:pic>
      <p:pic>
        <p:nvPicPr>
          <p:cNvPr id="3" name="Graphic 2">
            <a:extLst>
              <a:ext uri="{FF2B5EF4-FFF2-40B4-BE49-F238E27FC236}">
                <a16:creationId xmlns="" xmlns:a16="http://schemas.microsoft.com/office/drawing/2014/main" id="{4AF5FC12-0EE5-C5E8-C622-9532DFC95A52}"/>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648994" y="-616364"/>
            <a:ext cx="7492827" cy="4617978"/>
          </a:xfrm>
          <a:prstGeom prst="rect">
            <a:avLst/>
          </a:prstGeom>
        </p:spPr>
      </p:pic>
      <p:pic>
        <p:nvPicPr>
          <p:cNvPr id="5" name="Graphic 4">
            <a:extLst>
              <a:ext uri="{FF2B5EF4-FFF2-40B4-BE49-F238E27FC236}">
                <a16:creationId xmlns="" xmlns:a16="http://schemas.microsoft.com/office/drawing/2014/main" id="{79DB53A3-8AB7-E5AB-6909-214FC17E4F2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4486588" y="1888436"/>
            <a:ext cx="5543163" cy="7610428"/>
          </a:xfrm>
          <a:prstGeom prst="rect">
            <a:avLst/>
          </a:prstGeom>
        </p:spPr>
      </p:pic>
      <p:pic>
        <p:nvPicPr>
          <p:cNvPr id="7" name="Graphic 6">
            <a:extLst>
              <a:ext uri="{FF2B5EF4-FFF2-40B4-BE49-F238E27FC236}">
                <a16:creationId xmlns="" xmlns:a16="http://schemas.microsoft.com/office/drawing/2014/main" id="{48DBE1DB-BB1C-31E4-149C-4910F355D84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1348485" y="2697100"/>
            <a:ext cx="8219172" cy="4211596"/>
          </a:xfrm>
          <a:prstGeom prst="rect">
            <a:avLst/>
          </a:prstGeom>
        </p:spPr>
      </p:pic>
    </p:spTree>
    <p:extLst>
      <p:ext uri="{BB962C8B-B14F-4D97-AF65-F5344CB8AC3E}">
        <p14:creationId xmlns:p14="http://schemas.microsoft.com/office/powerpoint/2010/main" val="2718398838"/>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20AB134B-77FD-765F-5A21-9E6D748A4EEC}"/>
              </a:ext>
            </a:extLst>
          </p:cNvPr>
          <p:cNvSpPr>
            <a:spLocks noGrp="1"/>
          </p:cNvSpPr>
          <p:nvPr>
            <p:ph type="title"/>
          </p:nvPr>
        </p:nvSpPr>
        <p:spPr>
          <a:xfrm>
            <a:off x="3825240" y="2766218"/>
            <a:ext cx="10515600" cy="1325563"/>
          </a:xfrm>
        </p:spPr>
        <p:txBody>
          <a:bodyPr>
            <a:normAutofit/>
          </a:bodyPr>
          <a:lstStyle/>
          <a:p>
            <a:r>
              <a:rPr lang="en-US" sz="4800" spc="100" dirty="0">
                <a:solidFill>
                  <a:schemeClr val="bg1"/>
                </a:solidFill>
                <a:latin typeface="Franklin Gothic Heavy" panose="020B0903020102020204" pitchFamily="34" charset="0"/>
              </a:rPr>
              <a:t>I . DEFINITION</a:t>
            </a:r>
          </a:p>
        </p:txBody>
      </p:sp>
      <p:pic>
        <p:nvPicPr>
          <p:cNvPr id="11" name="Graphic 10">
            <a:extLst>
              <a:ext uri="{FF2B5EF4-FFF2-40B4-BE49-F238E27FC236}">
                <a16:creationId xmlns="" xmlns:a16="http://schemas.microsoft.com/office/drawing/2014/main" id="{ED8FDDCB-751D-205E-D43E-156ED0814B3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rot="639526">
            <a:off x="21679599" y="-3482719"/>
            <a:ext cx="8142707" cy="4264008"/>
          </a:xfrm>
          <a:prstGeom prst="rect">
            <a:avLst/>
          </a:prstGeom>
        </p:spPr>
      </p:pic>
      <p:pic>
        <p:nvPicPr>
          <p:cNvPr id="13" name="Graphic 12">
            <a:extLst>
              <a:ext uri="{FF2B5EF4-FFF2-40B4-BE49-F238E27FC236}">
                <a16:creationId xmlns="" xmlns:a16="http://schemas.microsoft.com/office/drawing/2014/main" id="{965ED2AA-9255-F694-FFB0-CCEC435ECAC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rot="3242322">
            <a:off x="5432198" y="-9696420"/>
            <a:ext cx="7301683" cy="7388765"/>
          </a:xfrm>
          <a:prstGeom prst="rect">
            <a:avLst/>
          </a:prstGeom>
        </p:spPr>
      </p:pic>
      <p:pic>
        <p:nvPicPr>
          <p:cNvPr id="3" name="Graphic 2">
            <a:extLst>
              <a:ext uri="{FF2B5EF4-FFF2-40B4-BE49-F238E27FC236}">
                <a16:creationId xmlns="" xmlns:a16="http://schemas.microsoft.com/office/drawing/2014/main" id="{4AF5FC12-0EE5-C5E8-C622-9532DFC95A52}"/>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5377059" y="-5968692"/>
            <a:ext cx="7492827" cy="4617978"/>
          </a:xfrm>
          <a:prstGeom prst="rect">
            <a:avLst/>
          </a:prstGeom>
        </p:spPr>
      </p:pic>
      <p:pic>
        <p:nvPicPr>
          <p:cNvPr id="5" name="Graphic 4">
            <a:extLst>
              <a:ext uri="{FF2B5EF4-FFF2-40B4-BE49-F238E27FC236}">
                <a16:creationId xmlns="" xmlns:a16="http://schemas.microsoft.com/office/drawing/2014/main" id="{79DB53A3-8AB7-E5AB-6909-214FC17E4F2F}"/>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16221388" y="9356036"/>
            <a:ext cx="5543163" cy="7610428"/>
          </a:xfrm>
          <a:prstGeom prst="rect">
            <a:avLst/>
          </a:prstGeom>
        </p:spPr>
      </p:pic>
      <p:pic>
        <p:nvPicPr>
          <p:cNvPr id="7" name="Graphic 6">
            <a:extLst>
              <a:ext uri="{FF2B5EF4-FFF2-40B4-BE49-F238E27FC236}">
                <a16:creationId xmlns="" xmlns:a16="http://schemas.microsoft.com/office/drawing/2014/main" id="{48DBE1DB-BB1C-31E4-149C-4910F355D84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20002245" y="9102054"/>
            <a:ext cx="8219172" cy="4211596"/>
          </a:xfrm>
          <a:prstGeom prst="rect">
            <a:avLst/>
          </a:prstGeom>
        </p:spPr>
      </p:pic>
      <p:sp>
        <p:nvSpPr>
          <p:cNvPr id="14" name="Content Placeholder 8">
            <a:extLst>
              <a:ext uri="{FF2B5EF4-FFF2-40B4-BE49-F238E27FC236}">
                <a16:creationId xmlns="" xmlns:a16="http://schemas.microsoft.com/office/drawing/2014/main" id="{A750017C-B90B-E8B5-4EA8-072492862F50}"/>
              </a:ext>
            </a:extLst>
          </p:cNvPr>
          <p:cNvSpPr txBox="1">
            <a:spLocks/>
          </p:cNvSpPr>
          <p:nvPr/>
        </p:nvSpPr>
        <p:spPr>
          <a:xfrm>
            <a:off x="640080" y="8317865"/>
            <a:ext cx="4383333" cy="33206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solidFill>
                  <a:schemeClr val="bg1"/>
                </a:solidFill>
                <a:latin typeface="Corbel" panose="020B0503020204020204" pitchFamily="34" charset="0"/>
              </a:rPr>
              <a:t>They are the dynamics that relate to the behaviors and relationships between the various members of the team, and their strengths and weaknesses. </a:t>
            </a:r>
            <a:endParaRPr lang="en-US" dirty="0">
              <a:solidFill>
                <a:schemeClr val="bg1"/>
              </a:solidFill>
              <a:latin typeface="Corbel" panose="020B0503020204020204" pitchFamily="34" charset="0"/>
            </a:endParaRPr>
          </a:p>
        </p:txBody>
      </p:sp>
    </p:spTree>
    <p:extLst>
      <p:ext uri="{BB962C8B-B14F-4D97-AF65-F5344CB8AC3E}">
        <p14:creationId xmlns:p14="http://schemas.microsoft.com/office/powerpoint/2010/main" val="262545783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3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40000"/>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 xmlns:a16="http://schemas.microsoft.com/office/drawing/2014/main" id="{20AB134B-77FD-765F-5A21-9E6D748A4EEC}"/>
              </a:ext>
            </a:extLst>
          </p:cNvPr>
          <p:cNvSpPr>
            <a:spLocks noGrp="1"/>
          </p:cNvSpPr>
          <p:nvPr>
            <p:ph type="title"/>
          </p:nvPr>
        </p:nvSpPr>
        <p:spPr>
          <a:xfrm>
            <a:off x="640080" y="325369"/>
            <a:ext cx="4973642" cy="1956841"/>
          </a:xfrm>
        </p:spPr>
        <p:txBody>
          <a:bodyPr anchor="b">
            <a:normAutofit/>
          </a:bodyPr>
          <a:lstStyle/>
          <a:p>
            <a:r>
              <a:rPr lang="en-US" sz="5400" spc="100" dirty="0">
                <a:solidFill>
                  <a:schemeClr val="bg1"/>
                </a:solidFill>
                <a:latin typeface="Franklin Gothic Heavy" panose="020B0903020102020204" pitchFamily="34" charset="0"/>
              </a:rPr>
              <a:t>I . DEFINITION</a:t>
            </a:r>
          </a:p>
        </p:txBody>
      </p:sp>
      <p:sp>
        <p:nvSpPr>
          <p:cNvPr id="1033" name="sketchy line">
            <a:extLst>
              <a:ext uri="{FF2B5EF4-FFF2-40B4-BE49-F238E27FC236}">
                <a16:creationId xmlns=""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7 Ways To Build Great Relationships With Your Team - Be Leaderly">
            <a:extLst>
              <a:ext uri="{FF2B5EF4-FFF2-40B4-BE49-F238E27FC236}">
                <a16:creationId xmlns="" xmlns:a16="http://schemas.microsoft.com/office/drawing/2014/main" id="{A4A1FBF5-CD8D-BF81-C6F5-48344394CC0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77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 xmlns:a16="http://schemas.microsoft.com/office/drawing/2014/main" id="{96A22642-E640-7D10-3B9B-55CB2B1E2CB6}"/>
              </a:ext>
            </a:extLst>
          </p:cNvPr>
          <p:cNvSpPr/>
          <p:nvPr/>
        </p:nvSpPr>
        <p:spPr>
          <a:xfrm>
            <a:off x="428263" y="2465408"/>
            <a:ext cx="3981691" cy="324091"/>
          </a:xfrm>
          <a:prstGeom prst="rect">
            <a:avLst/>
          </a:prstGeom>
          <a:solidFill>
            <a:srgbClr val="B4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 xmlns:a16="http://schemas.microsoft.com/office/drawing/2014/main" id="{6F85DF81-433D-6735-BDAD-8120F18D5A88}"/>
              </a:ext>
            </a:extLst>
          </p:cNvPr>
          <p:cNvSpPr>
            <a:spLocks noGrp="1"/>
          </p:cNvSpPr>
          <p:nvPr>
            <p:ph idx="1"/>
          </p:nvPr>
        </p:nvSpPr>
        <p:spPr>
          <a:xfrm>
            <a:off x="640080" y="2408168"/>
            <a:ext cx="4383333" cy="3320668"/>
          </a:xfrm>
        </p:spPr>
        <p:txBody>
          <a:bodyPr>
            <a:normAutofit/>
          </a:bodyPr>
          <a:lstStyle/>
          <a:p>
            <a:pPr marL="0" indent="0">
              <a:buNone/>
            </a:pPr>
            <a:r>
              <a:rPr lang="en-US" dirty="0">
                <a:solidFill>
                  <a:schemeClr val="bg1"/>
                </a:solidFill>
                <a:latin typeface="Corbel" panose="020B0503020204020204" pitchFamily="34" charset="0"/>
              </a:rPr>
              <a:t>Team dynamics are the dynamics that relate to the behaviors and relationships between the various members of the team, and their strengths and weaknesses. </a:t>
            </a:r>
          </a:p>
        </p:txBody>
      </p:sp>
    </p:spTree>
    <p:extLst>
      <p:ext uri="{BB962C8B-B14F-4D97-AF65-F5344CB8AC3E}">
        <p14:creationId xmlns:p14="http://schemas.microsoft.com/office/powerpoint/2010/main" val="64936040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936</TotalTime>
  <Words>1901</Words>
  <Application>Microsoft Office PowerPoint</Application>
  <PresentationFormat>Widescreen</PresentationFormat>
  <Paragraphs>163</Paragraphs>
  <Slides>25</Slides>
  <Notes>24</Notes>
  <HiddenSlides>0</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5" baseType="lpstr">
      <vt:lpstr>Arial</vt:lpstr>
      <vt:lpstr>Calibri</vt:lpstr>
      <vt:lpstr>Calibri Light</vt:lpstr>
      <vt:lpstr>Corbel</vt:lpstr>
      <vt:lpstr>FFF Forward</vt:lpstr>
      <vt:lpstr>Franklin Gothic Heavy</vt:lpstr>
      <vt:lpstr>Symbol</vt:lpstr>
      <vt:lpstr>Times New Roman</vt:lpstr>
      <vt:lpstr>Office Theme</vt:lpstr>
      <vt:lpstr>PowerPoint Presentation</vt:lpstr>
      <vt:lpstr>PowerPoint Presentation</vt:lpstr>
      <vt:lpstr>PowerPoint Presentation</vt:lpstr>
      <vt:lpstr>PowerPoint Presentation</vt:lpstr>
      <vt:lpstr>ACTIVITY ONE</vt:lpstr>
      <vt:lpstr>MARSHMELLOW &amp; SPAGHETTI CHALLENGE</vt:lpstr>
      <vt:lpstr>I . DEFINITION</vt:lpstr>
      <vt:lpstr>I . DEFINITION</vt:lpstr>
      <vt:lpstr>I . DEFINITION</vt:lpstr>
      <vt:lpstr>II . CHARACTERISTICS OF WINNING TEAM DYNAMICS</vt:lpstr>
      <vt:lpstr>II . CHARACTERISTICS OF WINNING TEAM DYNAMICS</vt:lpstr>
      <vt:lpstr>II . CHARACTERISTICS OF WINNING TEAM DYNAMICS</vt:lpstr>
      <vt:lpstr>II . CHARACTERISTICS OF WINNING TEAM DYNAMICS</vt:lpstr>
      <vt:lpstr>II . CHARACTERISTICS OF WINNING TEAM DYNAMICS</vt:lpstr>
      <vt:lpstr>II . CHARACTERISTICS OF WINNING TEAM DYNAMICS</vt:lpstr>
      <vt:lpstr>III. POOR TEAM DYNAMICS</vt:lpstr>
      <vt:lpstr> IV . STRATEGIES TO IMPROVE TEAM DYNAMICS</vt:lpstr>
      <vt:lpstr> IV . STRATEGIES TO IMPROVE TEAM DYNAMICS</vt:lpstr>
      <vt:lpstr> IV . STRATEGIES TO IMPROVE TEAM DYNAMICS</vt:lpstr>
      <vt:lpstr> IV . STRATEGIES TO IMPROVE TEAM DYNAMICS</vt:lpstr>
      <vt:lpstr> IV . STRATEGIES TO IMPROVE TEAM DYNAMICS</vt:lpstr>
      <vt:lpstr>ACTIVITY TWO</vt:lpstr>
      <vt:lpstr>PAPER CHAIN CHALLENGE</vt:lpstr>
      <vt:lpstr>PAPER CHAIN CHALLENGE</vt:lpstr>
      <vt:lpstr>REFERENCES</vt:lpstr>
      <vt:lpstr>Custom Show 1</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NASSER ABU DALBOUH</dc:creator>
  <cp:lastModifiedBy>Microsoft account</cp:lastModifiedBy>
  <cp:revision>15</cp:revision>
  <dcterms:created xsi:type="dcterms:W3CDTF">2022-06-04T00:55:14Z</dcterms:created>
  <dcterms:modified xsi:type="dcterms:W3CDTF">2022-06-27T19:03:19Z</dcterms:modified>
</cp:coreProperties>
</file>